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ink/ink1.xml" ContentType="application/inkml+xml"/>
  <Override PartName="/ppt/notesSlides/notesSlide17.xml" ContentType="application/vnd.openxmlformats-officedocument.presentationml.notesSlide+xml"/>
  <Override PartName="/ppt/ink/ink2.xml" ContentType="application/inkml+xml"/>
  <Override PartName="/ppt/notesSlides/notesSlide18.xml" ContentType="application/vnd.openxmlformats-officedocument.presentationml.notesSlide+xml"/>
  <Override PartName="/ppt/ink/ink3.xml" ContentType="application/inkml+xml"/>
  <Override PartName="/ppt/notesSlides/notesSlide19.xml" ContentType="application/vnd.openxmlformats-officedocument.presentationml.notesSlide+xml"/>
  <Override PartName="/ppt/ink/ink4.xml" ContentType="application/inkml+xml"/>
  <Override PartName="/ppt/notesSlides/notesSlide20.xml" ContentType="application/vnd.openxmlformats-officedocument.presentationml.notesSlide+xml"/>
  <Override PartName="/ppt/ink/ink5.xml" ContentType="application/inkml+xml"/>
  <Override PartName="/ppt/notesSlides/notesSlide21.xml" ContentType="application/vnd.openxmlformats-officedocument.presentationml.notesSlide+xml"/>
  <Override PartName="/ppt/ink/ink6.xml" ContentType="application/inkml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notesMasterIdLst>
    <p:notesMasterId r:id="rId28"/>
  </p:notesMasterIdLst>
  <p:sldIdLst>
    <p:sldId id="296" r:id="rId2"/>
    <p:sldId id="297" r:id="rId3"/>
    <p:sldId id="298" r:id="rId4"/>
    <p:sldId id="299" r:id="rId5"/>
    <p:sldId id="323" r:id="rId6"/>
    <p:sldId id="327" r:id="rId7"/>
    <p:sldId id="302" r:id="rId8"/>
    <p:sldId id="329" r:id="rId9"/>
    <p:sldId id="330" r:id="rId10"/>
    <p:sldId id="305" r:id="rId11"/>
    <p:sldId id="306" r:id="rId12"/>
    <p:sldId id="307" r:id="rId13"/>
    <p:sldId id="308" r:id="rId14"/>
    <p:sldId id="309" r:id="rId15"/>
    <p:sldId id="310" r:id="rId16"/>
    <p:sldId id="311" r:id="rId17"/>
    <p:sldId id="312" r:id="rId18"/>
    <p:sldId id="320" r:id="rId19"/>
    <p:sldId id="313" r:id="rId20"/>
    <p:sldId id="321" r:id="rId21"/>
    <p:sldId id="322" r:id="rId22"/>
    <p:sldId id="318" r:id="rId23"/>
    <p:sldId id="332" r:id="rId24"/>
    <p:sldId id="326" r:id="rId25"/>
    <p:sldId id="324" r:id="rId26"/>
    <p:sldId id="328" r:id="rId2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3787"/>
    <a:srgbClr val="4764B0"/>
    <a:srgbClr val="55639D"/>
    <a:srgbClr val="89B895"/>
    <a:srgbClr val="2B324F"/>
    <a:srgbClr val="7783B5"/>
    <a:srgbClr val="959EC5"/>
    <a:srgbClr val="CED2E4"/>
    <a:srgbClr val="4D9DA3"/>
    <a:srgbClr val="DC02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17" autoAdjust="0"/>
    <p:restoredTop sz="93435" autoAdjust="0"/>
  </p:normalViewPr>
  <p:slideViewPr>
    <p:cSldViewPr snapToGrid="0">
      <p:cViewPr varScale="1">
        <p:scale>
          <a:sx n="107" d="100"/>
          <a:sy n="107" d="100"/>
        </p:scale>
        <p:origin x="13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3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6-07-28T21:09:43.27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35872 6169 128,'41'-46'0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6-07-28T21:09:43.27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35872 6169 128,'41'-46'0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6-07-28T20:48:49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35872 6169 128,'41'-46'0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6-07-28T20:48:49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35872 6169 128,'41'-46'0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6-07-28T20:48:49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35872 6169 128,'41'-46'0</inkml:trace>
</inkml:ink>
</file>

<file path=ppt/ink/ink6.xml><?xml version="1.0" encoding="utf-8"?>
<inkml:ink xmlns:inkml="http://www.w3.org/2003/InkML">
  <inkml:definitions/>
  <inkml:traceGroup>
    <inkml:annotationXML>
      <emma:emma xmlns:emma="http://www.w3.org/2003/04/emma" version="1.0">
        <emma:interpretation id="{09B04111-F57A-4460-A7C6-565A4D8F3E59}" emma:medium="tactile" emma:mode="ink">
          <msink:context xmlns:msink="http://schemas.microsoft.com/ink/2010/main" type="inkDrawing" rotatedBoundingBox="12147,10730 12199,10874 12195,10875 12143,10731" semanticType="callout" shapeName="Other"/>
        </emma:interpretation>
      </emma:emma>
    </inkml:annotationXML>
  </inkml:traceGroup>
</inkml:ink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483A7-9749-4A28-965A-14BDB572FF05}" type="datetimeFigureOut">
              <a:rPr lang="ko-KR" altLang="en-US" smtClean="0"/>
              <a:t>2016-08-03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698ECC-DDBE-483D-A023-60A02BA84A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207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ko-KR" altLang="en-US" dirty="0"/>
            </a:b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2690E-5898-41F6-8DC7-4B43F1397684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3279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7221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093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47896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07919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25941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3278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8531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2774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41928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7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698ECC-DDBE-483D-A023-60A02BA84AE3}" type="slidenum">
              <a:rPr kumimoji="0" lang="ko-KR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903891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10297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60347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2690E-5898-41F6-8DC7-4B43F139768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0888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2690E-5898-41F6-8DC7-4B43F139768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20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3662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I, A </a:t>
            </a:r>
            <a:r>
              <a:rPr lang="ko-KR" altLang="en-US" dirty="0"/>
              <a:t>수준의 요구조건은 설계에 반영되어 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2690E-5898-41F6-8DC7-4B43F1397684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5936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2690E-5898-41F6-8DC7-4B43F13976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26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</p:spPr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 dirty="0"/>
              <a:t> </a:t>
            </a:r>
            <a:r>
              <a:rPr lang="ko-KR" altLang="en-US" dirty="0" err="1"/>
              <a:t>구조계는</a:t>
            </a:r>
            <a:r>
              <a:rPr lang="ko-KR" altLang="en-US" dirty="0"/>
              <a:t> 지정된 임무기간 동안 구조체 및 </a:t>
            </a:r>
            <a:r>
              <a:rPr lang="ko-KR" altLang="en-US" dirty="0" err="1"/>
              <a:t>전장품을</a:t>
            </a:r>
            <a:r>
              <a:rPr lang="ko-KR" altLang="en-US" dirty="0"/>
              <a:t> 포함한 모든 </a:t>
            </a:r>
            <a:r>
              <a:rPr lang="ko-KR" altLang="en-US" dirty="0" err="1"/>
              <a:t>구성품이</a:t>
            </a:r>
            <a:r>
              <a:rPr lang="ko-KR" altLang="en-US" dirty="0"/>
              <a:t> 발사 및 저궤도 우주환경에서 생존 가능하도록 보호하는 역할을 수행합니다. 임무 요구 조건에 따라 VisionCube는 2U 규격으로 제작될 예정이므로 VisionCube 외형 프레임의 크기는 227x113x113mm 이하가 되어야 하고, </a:t>
            </a:r>
            <a:r>
              <a:rPr lang="ko-KR" altLang="en-US" dirty="0" err="1"/>
              <a:t>아노다이즈된</a:t>
            </a:r>
            <a:r>
              <a:rPr lang="ko-KR" altLang="en-US" dirty="0"/>
              <a:t> 알루미늄 7075 재질을 사용할 예정입니다.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5482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34020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6517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9804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  <a:noFill/>
          <a:ln>
            <a:noFill/>
          </a:ln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>
            <a:lvl1pPr>
              <a:defRPr sz="4062" b="1">
                <a:ln w="6350">
                  <a:solidFill>
                    <a:schemeClr val="bg1"/>
                  </a:solidFill>
                </a:ln>
                <a:solidFill>
                  <a:srgbClr val="362D7C"/>
                </a:solidFill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n w="3175">
                  <a:solidFill>
                    <a:schemeClr val="bg1"/>
                  </a:solidFill>
                </a:ln>
                <a:solidFill>
                  <a:srgbClr val="362D7C"/>
                </a:solidFill>
              </a:defRPr>
            </a:lvl1pPr>
            <a:lvl2pPr marL="3596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19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78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38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983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1579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5176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877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0A499-E82F-432C-A282-98CBCA352184}" type="datetime1">
              <a:rPr lang="en-US" smtClean="0"/>
              <a:t>8/3/2016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24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A99D6-6198-4466-8077-DD24DBC71B08}" type="datetime1">
              <a:rPr lang="en-US" smtClean="0"/>
              <a:t>8/3/2016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10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44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44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BBE1-7BE0-4589-9CBA-1BBBBA6D4FC5}" type="datetime1">
              <a:rPr lang="en-US" smtClean="0"/>
              <a:t>8/3/2016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346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4개" type="fourObj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186" y="1600187"/>
            <a:ext cx="4038480" cy="2195982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062" y="1600187"/>
            <a:ext cx="4038480" cy="2195982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half" idx="3"/>
          </p:nvPr>
        </p:nvSpPr>
        <p:spPr>
          <a:xfrm>
            <a:off x="456014" y="3984188"/>
            <a:ext cx="4038480" cy="2195982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half" idx="4"/>
          </p:nvPr>
        </p:nvSpPr>
        <p:spPr>
          <a:xfrm>
            <a:off x="4646890" y="3984188"/>
            <a:ext cx="4038480" cy="2195982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D8D7A7C4-C82A-4D21-9AB0-F0C5A1D3EF09}" type="datetime1">
              <a:rPr lang="ko-KR" altLang="en-US" smtClean="0"/>
              <a:pPr lvl="0">
                <a:defRPr lang="ko-KR" altLang="en-US"/>
              </a:pPr>
              <a:t>2016-08-03</a:t>
            </a:fld>
            <a:endParaRPr lang="ko-KR" altLang="en-US"/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006" y="6356300"/>
            <a:ext cx="2133536" cy="365122"/>
          </a:xfrm>
          <a:prstGeom prst="rect">
            <a:avLst/>
          </a:prstGeom>
        </p:spPr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4783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8582" y="97583"/>
            <a:ext cx="5410944" cy="634081"/>
          </a:xfrm>
        </p:spPr>
        <p:txBody>
          <a:bodyPr>
            <a:normAutofit/>
          </a:bodyPr>
          <a:lstStyle>
            <a:lvl1pPr algn="l">
              <a:defRPr sz="3046" b="1">
                <a:solidFill>
                  <a:srgbClr val="413787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851" y="980729"/>
            <a:ext cx="8663141" cy="5428384"/>
          </a:xfrm>
        </p:spPr>
        <p:txBody>
          <a:bodyPr/>
          <a:lstStyle>
            <a:lvl1pPr marL="269747" indent="-269747">
              <a:buFont typeface="Courier New" pitchFamily="49" charset="0"/>
              <a:buChar char="o"/>
              <a:defRPr sz="1846">
                <a:solidFill>
                  <a:schemeClr val="tx1"/>
                </a:solidFill>
              </a:defRPr>
            </a:lvl1pPr>
            <a:lvl2pPr marL="332316">
              <a:defRPr sz="1662">
                <a:solidFill>
                  <a:schemeClr val="tx1"/>
                </a:solidFill>
              </a:defRPr>
            </a:lvl2pPr>
            <a:lvl3pPr marL="498474" indent="-179832">
              <a:buFont typeface="Arial" pitchFamily="34" charset="0"/>
              <a:buChar char="•"/>
              <a:defRPr sz="1477">
                <a:solidFill>
                  <a:schemeClr val="tx1"/>
                </a:solidFill>
              </a:defRPr>
            </a:lvl3pPr>
            <a:lvl4pPr marL="598169">
              <a:defRPr sz="1292">
                <a:solidFill>
                  <a:schemeClr val="tx1"/>
                </a:solidFill>
              </a:defRPr>
            </a:lvl4pPr>
            <a:lvl5pPr marL="764327">
              <a:defRPr sz="1108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760167" y="6580956"/>
            <a:ext cx="759654" cy="203509"/>
          </a:xfrm>
        </p:spPr>
        <p:txBody>
          <a:bodyPr/>
          <a:lstStyle>
            <a:lvl1pPr algn="ctr">
              <a:defRPr/>
            </a:lvl1pPr>
          </a:lstStyle>
          <a:p>
            <a:fld id="{1EBE19AE-E50A-4C71-B0A7-D3D5A3F289D4}" type="datetime1">
              <a:rPr lang="en-US" smtClean="0"/>
              <a:t>8/3/2016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71454" y="6543398"/>
            <a:ext cx="395811" cy="257693"/>
          </a:xfrm>
          <a:prstGeom prst="rect">
            <a:avLst/>
          </a:prstGeom>
        </p:spPr>
        <p:txBody>
          <a:bodyPr/>
          <a:lstStyle>
            <a:lvl1pPr algn="r">
              <a:defRPr sz="101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110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3"/>
            <a:ext cx="7772400" cy="1362075"/>
          </a:xfrm>
        </p:spPr>
        <p:txBody>
          <a:bodyPr anchor="t"/>
          <a:lstStyle>
            <a:lvl1pPr algn="l">
              <a:defRPr sz="3139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69">
                <a:solidFill>
                  <a:schemeClr val="tx1">
                    <a:tint val="75000"/>
                  </a:schemeClr>
                </a:solidFill>
              </a:defRPr>
            </a:lvl1pPr>
            <a:lvl2pPr marL="359664" indent="0">
              <a:buNone/>
              <a:defRPr sz="1385">
                <a:solidFill>
                  <a:schemeClr val="tx1">
                    <a:tint val="75000"/>
                  </a:schemeClr>
                </a:solidFill>
              </a:defRPr>
            </a:lvl2pPr>
            <a:lvl3pPr marL="71932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3pPr>
            <a:lvl4pPr marL="1078991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4pPr>
            <a:lvl5pPr marL="1438654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5pPr>
            <a:lvl6pPr marL="1798318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6pPr>
            <a:lvl7pPr marL="2157982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7pPr>
            <a:lvl8pPr marL="2517645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8pPr>
            <a:lvl9pPr marL="2877309" indent="0">
              <a:buNone/>
              <a:defRPr sz="11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424D0-DDD4-4253-A68A-80B800A96D93}" type="datetime1">
              <a:rPr lang="en-US" smtClean="0"/>
              <a:t>8/3/2016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727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5"/>
            <a:ext cx="4040188" cy="639763"/>
          </a:xfrm>
        </p:spPr>
        <p:txBody>
          <a:bodyPr anchor="b"/>
          <a:lstStyle>
            <a:lvl1pPr marL="0" indent="0">
              <a:buNone/>
              <a:defRPr sz="1846" b="1"/>
            </a:lvl1pPr>
            <a:lvl2pPr marL="359664" indent="0">
              <a:buNone/>
              <a:defRPr sz="1569" b="1"/>
            </a:lvl2pPr>
            <a:lvl3pPr marL="719328" indent="0">
              <a:buNone/>
              <a:defRPr sz="1385" b="1"/>
            </a:lvl3pPr>
            <a:lvl4pPr marL="1078991" indent="0">
              <a:buNone/>
              <a:defRPr sz="1292" b="1"/>
            </a:lvl4pPr>
            <a:lvl5pPr marL="1438654" indent="0">
              <a:buNone/>
              <a:defRPr sz="1292" b="1"/>
            </a:lvl5pPr>
            <a:lvl6pPr marL="1798318" indent="0">
              <a:buNone/>
              <a:defRPr sz="1292" b="1"/>
            </a:lvl6pPr>
            <a:lvl7pPr marL="2157982" indent="0">
              <a:buNone/>
              <a:defRPr sz="1292" b="1"/>
            </a:lvl7pPr>
            <a:lvl8pPr marL="2517645" indent="0">
              <a:buNone/>
              <a:defRPr sz="1292" b="1"/>
            </a:lvl8pPr>
            <a:lvl9pPr marL="2877309" indent="0">
              <a:buNone/>
              <a:defRPr sz="129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46"/>
            </a:lvl1pPr>
            <a:lvl2pPr>
              <a:defRPr sz="1569"/>
            </a:lvl2pPr>
            <a:lvl3pPr>
              <a:defRPr sz="1385"/>
            </a:lvl3pPr>
            <a:lvl4pPr>
              <a:defRPr sz="1292"/>
            </a:lvl4pPr>
            <a:lvl5pPr>
              <a:defRPr sz="1292"/>
            </a:lvl5pPr>
            <a:lvl6pPr>
              <a:defRPr sz="1292"/>
            </a:lvl6pPr>
            <a:lvl7pPr>
              <a:defRPr sz="1292"/>
            </a:lvl7pPr>
            <a:lvl8pPr>
              <a:defRPr sz="1292"/>
            </a:lvl8pPr>
            <a:lvl9pPr>
              <a:defRPr sz="1292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9" y="1535115"/>
            <a:ext cx="4041775" cy="639763"/>
          </a:xfrm>
        </p:spPr>
        <p:txBody>
          <a:bodyPr anchor="b"/>
          <a:lstStyle>
            <a:lvl1pPr marL="0" indent="0">
              <a:buNone/>
              <a:defRPr sz="1846" b="1"/>
            </a:lvl1pPr>
            <a:lvl2pPr marL="359664" indent="0">
              <a:buNone/>
              <a:defRPr sz="1569" b="1"/>
            </a:lvl2pPr>
            <a:lvl3pPr marL="719328" indent="0">
              <a:buNone/>
              <a:defRPr sz="1385" b="1"/>
            </a:lvl3pPr>
            <a:lvl4pPr marL="1078991" indent="0">
              <a:buNone/>
              <a:defRPr sz="1292" b="1"/>
            </a:lvl4pPr>
            <a:lvl5pPr marL="1438654" indent="0">
              <a:buNone/>
              <a:defRPr sz="1292" b="1"/>
            </a:lvl5pPr>
            <a:lvl6pPr marL="1798318" indent="0">
              <a:buNone/>
              <a:defRPr sz="1292" b="1"/>
            </a:lvl6pPr>
            <a:lvl7pPr marL="2157982" indent="0">
              <a:buNone/>
              <a:defRPr sz="1292" b="1"/>
            </a:lvl7pPr>
            <a:lvl8pPr marL="2517645" indent="0">
              <a:buNone/>
              <a:defRPr sz="1292" b="1"/>
            </a:lvl8pPr>
            <a:lvl9pPr marL="2877309" indent="0">
              <a:buNone/>
              <a:defRPr sz="129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1846"/>
            </a:lvl1pPr>
            <a:lvl2pPr>
              <a:defRPr sz="1569"/>
            </a:lvl2pPr>
            <a:lvl3pPr>
              <a:defRPr sz="1385"/>
            </a:lvl3pPr>
            <a:lvl4pPr>
              <a:defRPr sz="1292"/>
            </a:lvl4pPr>
            <a:lvl5pPr>
              <a:defRPr sz="1292"/>
            </a:lvl5pPr>
            <a:lvl6pPr>
              <a:defRPr sz="1292"/>
            </a:lvl6pPr>
            <a:lvl7pPr>
              <a:defRPr sz="1292"/>
            </a:lvl7pPr>
            <a:lvl8pPr>
              <a:defRPr sz="1292"/>
            </a:lvl8pPr>
            <a:lvl9pPr>
              <a:defRPr sz="1292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1BA76-5856-4760-B30F-D50736C86751}" type="datetime1">
              <a:rPr lang="en-US" smtClean="0"/>
              <a:t>8/3/2016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535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569"/>
            </a:lvl3pPr>
            <a:lvl4pPr>
              <a:defRPr sz="1385"/>
            </a:lvl4pPr>
            <a:lvl5pPr>
              <a:defRPr sz="1385"/>
            </a:lvl5pPr>
            <a:lvl6pPr>
              <a:defRPr sz="1385"/>
            </a:lvl6pPr>
            <a:lvl7pPr>
              <a:defRPr sz="1385"/>
            </a:lvl7pPr>
            <a:lvl8pPr>
              <a:defRPr sz="1385"/>
            </a:lvl8pPr>
            <a:lvl9pPr>
              <a:defRPr sz="1385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569"/>
            </a:lvl3pPr>
            <a:lvl4pPr>
              <a:defRPr sz="1385"/>
            </a:lvl4pPr>
            <a:lvl5pPr>
              <a:defRPr sz="1385"/>
            </a:lvl5pPr>
            <a:lvl6pPr>
              <a:defRPr sz="1385"/>
            </a:lvl6pPr>
            <a:lvl7pPr>
              <a:defRPr sz="1385"/>
            </a:lvl7pPr>
            <a:lvl8pPr>
              <a:defRPr sz="1385"/>
            </a:lvl8pPr>
            <a:lvl9pPr>
              <a:defRPr sz="1385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0EF8-8EAA-40D3-8659-F3500327C0E6}" type="datetime1">
              <a:rPr lang="en-US" smtClean="0"/>
              <a:t>8/3/2016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370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2A3A-3184-483B-BEE4-12473B63CCC6}" type="datetime1">
              <a:rPr lang="en-US" smtClean="0"/>
              <a:t>8/3/2016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90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4E160-FB7A-48B4-B803-D05AD1E883B8}" type="datetime1">
              <a:rPr lang="en-US" smtClean="0"/>
              <a:t>8/3/2016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842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4" y="273051"/>
            <a:ext cx="3008313" cy="1162051"/>
          </a:xfrm>
        </p:spPr>
        <p:txBody>
          <a:bodyPr anchor="b"/>
          <a:lstStyle>
            <a:lvl1pPr algn="l">
              <a:defRPr sz="1569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1" y="273055"/>
            <a:ext cx="5111750" cy="5853113"/>
          </a:xfrm>
        </p:spPr>
        <p:txBody>
          <a:bodyPr/>
          <a:lstStyle>
            <a:lvl1pPr>
              <a:defRPr sz="2492"/>
            </a:lvl1pPr>
            <a:lvl2pPr>
              <a:defRPr sz="2215"/>
            </a:lvl2pPr>
            <a:lvl3pPr>
              <a:defRPr sz="1846"/>
            </a:lvl3pPr>
            <a:lvl4pPr>
              <a:defRPr sz="1569"/>
            </a:lvl4pPr>
            <a:lvl5pPr>
              <a:defRPr sz="1569"/>
            </a:lvl5pPr>
            <a:lvl6pPr>
              <a:defRPr sz="1569"/>
            </a:lvl6pPr>
            <a:lvl7pPr>
              <a:defRPr sz="1569"/>
            </a:lvl7pPr>
            <a:lvl8pPr>
              <a:defRPr sz="1569"/>
            </a:lvl8pPr>
            <a:lvl9pPr>
              <a:defRPr sz="1569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4" y="1435103"/>
            <a:ext cx="3008313" cy="4691063"/>
          </a:xfrm>
        </p:spPr>
        <p:txBody>
          <a:bodyPr/>
          <a:lstStyle>
            <a:lvl1pPr marL="0" indent="0">
              <a:buNone/>
              <a:defRPr sz="1108"/>
            </a:lvl1pPr>
            <a:lvl2pPr marL="359664" indent="0">
              <a:buNone/>
              <a:defRPr sz="923"/>
            </a:lvl2pPr>
            <a:lvl3pPr marL="719328" indent="0">
              <a:buNone/>
              <a:defRPr sz="831"/>
            </a:lvl3pPr>
            <a:lvl4pPr marL="1078991" indent="0">
              <a:buNone/>
              <a:defRPr sz="738"/>
            </a:lvl4pPr>
            <a:lvl5pPr marL="1438654" indent="0">
              <a:buNone/>
              <a:defRPr sz="738"/>
            </a:lvl5pPr>
            <a:lvl6pPr marL="1798318" indent="0">
              <a:buNone/>
              <a:defRPr sz="738"/>
            </a:lvl6pPr>
            <a:lvl7pPr marL="2157982" indent="0">
              <a:buNone/>
              <a:defRPr sz="738"/>
            </a:lvl7pPr>
            <a:lvl8pPr marL="2517645" indent="0">
              <a:buNone/>
              <a:defRPr sz="738"/>
            </a:lvl8pPr>
            <a:lvl9pPr marL="2877309" indent="0">
              <a:buNone/>
              <a:defRPr sz="738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F7EA-671B-407C-A753-BE2DF803884E}" type="datetime1">
              <a:rPr lang="en-US" smtClean="0"/>
              <a:t>8/3/2016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83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2"/>
            <a:ext cx="5486400" cy="566739"/>
          </a:xfrm>
        </p:spPr>
        <p:txBody>
          <a:bodyPr anchor="b"/>
          <a:lstStyle>
            <a:lvl1pPr algn="l">
              <a:defRPr sz="1569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92"/>
            </a:lvl1pPr>
            <a:lvl2pPr marL="359664" indent="0">
              <a:buNone/>
              <a:defRPr sz="2215"/>
            </a:lvl2pPr>
            <a:lvl3pPr marL="719328" indent="0">
              <a:buNone/>
              <a:defRPr sz="1846"/>
            </a:lvl3pPr>
            <a:lvl4pPr marL="1078991" indent="0">
              <a:buNone/>
              <a:defRPr sz="1569"/>
            </a:lvl4pPr>
            <a:lvl5pPr marL="1438654" indent="0">
              <a:buNone/>
              <a:defRPr sz="1569"/>
            </a:lvl5pPr>
            <a:lvl6pPr marL="1798318" indent="0">
              <a:buNone/>
              <a:defRPr sz="1569"/>
            </a:lvl6pPr>
            <a:lvl7pPr marL="2157982" indent="0">
              <a:buNone/>
              <a:defRPr sz="1569"/>
            </a:lvl7pPr>
            <a:lvl8pPr marL="2517645" indent="0">
              <a:buNone/>
              <a:defRPr sz="1569"/>
            </a:lvl8pPr>
            <a:lvl9pPr marL="2877309" indent="0">
              <a:buNone/>
              <a:defRPr sz="1569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108"/>
            </a:lvl1pPr>
            <a:lvl2pPr marL="359664" indent="0">
              <a:buNone/>
              <a:defRPr sz="923"/>
            </a:lvl2pPr>
            <a:lvl3pPr marL="719328" indent="0">
              <a:buNone/>
              <a:defRPr sz="831"/>
            </a:lvl3pPr>
            <a:lvl4pPr marL="1078991" indent="0">
              <a:buNone/>
              <a:defRPr sz="738"/>
            </a:lvl4pPr>
            <a:lvl5pPr marL="1438654" indent="0">
              <a:buNone/>
              <a:defRPr sz="738"/>
            </a:lvl5pPr>
            <a:lvl6pPr marL="1798318" indent="0">
              <a:buNone/>
              <a:defRPr sz="738"/>
            </a:lvl6pPr>
            <a:lvl7pPr marL="2157982" indent="0">
              <a:buNone/>
              <a:defRPr sz="738"/>
            </a:lvl7pPr>
            <a:lvl8pPr marL="2517645" indent="0">
              <a:buNone/>
              <a:defRPr sz="738"/>
            </a:lvl8pPr>
            <a:lvl9pPr marL="2877309" indent="0">
              <a:buNone/>
              <a:defRPr sz="738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1A06E-8EA5-45F2-BC2C-633B1144EFF2}" type="datetime1">
              <a:rPr lang="en-US" smtClean="0"/>
              <a:t>8/3/2016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D6055C92-0B2E-4E17-81D6-607D66B6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38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77925" tIns="38963" rIns="77925" bIns="38963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3"/>
            <a:ext cx="8229600" cy="4525963"/>
          </a:xfrm>
          <a:prstGeom prst="rect">
            <a:avLst/>
          </a:prstGeom>
        </p:spPr>
        <p:txBody>
          <a:bodyPr vert="horz" lIns="77925" tIns="38963" rIns="77925" bIns="38963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721798" y="6589269"/>
            <a:ext cx="773748" cy="195196"/>
          </a:xfrm>
          <a:prstGeom prst="rect">
            <a:avLst/>
          </a:prstGeom>
        </p:spPr>
        <p:txBody>
          <a:bodyPr vert="horz" lIns="77925" tIns="38963" rIns="77925" bIns="38963" rtlCol="0" anchor="ctr"/>
          <a:lstStyle>
            <a:lvl1pPr algn="ctr">
              <a:defRPr sz="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3DA1F-5E97-483F-8171-30DA8456C92F}" type="datetime1">
              <a:rPr lang="en-US" smtClean="0"/>
              <a:t>8/3/2016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75369"/>
            <a:ext cx="2895600" cy="204300"/>
          </a:xfrm>
          <a:prstGeom prst="rect">
            <a:avLst/>
          </a:prstGeom>
        </p:spPr>
        <p:txBody>
          <a:bodyPr vert="horz" lIns="77925" tIns="38963" rIns="77925" bIns="38963" rtlCol="0" anchor="ctr"/>
          <a:lstStyle>
            <a:lvl1pPr algn="ctr">
              <a:defRPr sz="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2842" y="6543398"/>
            <a:ext cx="375351" cy="257693"/>
          </a:xfrm>
          <a:prstGeom prst="rect">
            <a:avLst/>
          </a:prstGeom>
        </p:spPr>
        <p:txBody>
          <a:bodyPr/>
          <a:lstStyle>
            <a:lvl1pPr algn="r">
              <a:defRPr sz="101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&lt;#&gt;</a:t>
            </a:r>
          </a:p>
        </p:txBody>
      </p:sp>
    </p:spTree>
    <p:extLst>
      <p:ext uri="{BB962C8B-B14F-4D97-AF65-F5344CB8AC3E}">
        <p14:creationId xmlns:p14="http://schemas.microsoft.com/office/powerpoint/2010/main" val="4121302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</p:sldLayoutIdLst>
  <p:hf sldNum="0" hdr="0" ftr="0" dt="0"/>
  <p:txStyles>
    <p:titleStyle>
      <a:lvl1pPr algn="ctr" defTabSz="719328" rtl="0" eaLnBrk="1" latinLnBrk="1" hangingPunct="1">
        <a:spcBef>
          <a:spcPct val="0"/>
        </a:spcBef>
        <a:buNone/>
        <a:defRPr sz="3415" kern="1200">
          <a:solidFill>
            <a:srgbClr val="413787"/>
          </a:solidFill>
          <a:latin typeface="+mj-lt"/>
          <a:ea typeface="+mj-ea"/>
          <a:cs typeface="+mj-cs"/>
        </a:defRPr>
      </a:lvl1pPr>
    </p:titleStyle>
    <p:bodyStyle>
      <a:lvl1pPr marL="269747" indent="-269747" algn="l" defTabSz="719328" rtl="0" eaLnBrk="1" latinLnBrk="1" hangingPunct="1">
        <a:spcBef>
          <a:spcPct val="20000"/>
        </a:spcBef>
        <a:buFont typeface="Arial" pitchFamily="34" charset="0"/>
        <a:buChar char="•"/>
        <a:defRPr sz="2492" kern="1200">
          <a:solidFill>
            <a:srgbClr val="413787"/>
          </a:solidFill>
          <a:latin typeface="+mn-lt"/>
          <a:ea typeface="+mn-ea"/>
          <a:cs typeface="+mn-cs"/>
        </a:defRPr>
      </a:lvl1pPr>
      <a:lvl2pPr marL="584453" indent="-224790" algn="l" defTabSz="719328" rtl="0" eaLnBrk="1" latinLnBrk="1" hangingPunct="1">
        <a:spcBef>
          <a:spcPct val="20000"/>
        </a:spcBef>
        <a:buFont typeface="Arial" pitchFamily="34" charset="0"/>
        <a:buChar char="–"/>
        <a:defRPr sz="2215" kern="1200">
          <a:solidFill>
            <a:srgbClr val="413787"/>
          </a:solidFill>
          <a:latin typeface="+mn-lt"/>
          <a:ea typeface="+mn-ea"/>
          <a:cs typeface="+mn-cs"/>
        </a:defRPr>
      </a:lvl2pPr>
      <a:lvl3pPr marL="899159" indent="-179832" algn="l" defTabSz="719328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rgbClr val="413787"/>
          </a:solidFill>
          <a:latin typeface="+mn-lt"/>
          <a:ea typeface="+mn-ea"/>
          <a:cs typeface="+mn-cs"/>
        </a:defRPr>
      </a:lvl3pPr>
      <a:lvl4pPr marL="1258822" indent="-179832" algn="l" defTabSz="719328" rtl="0" eaLnBrk="1" latinLnBrk="1" hangingPunct="1">
        <a:spcBef>
          <a:spcPct val="20000"/>
        </a:spcBef>
        <a:buFont typeface="Arial" pitchFamily="34" charset="0"/>
        <a:buChar char="–"/>
        <a:defRPr sz="1569" kern="1200">
          <a:solidFill>
            <a:srgbClr val="413787"/>
          </a:solidFill>
          <a:latin typeface="+mn-lt"/>
          <a:ea typeface="+mn-ea"/>
          <a:cs typeface="+mn-cs"/>
        </a:defRPr>
      </a:lvl4pPr>
      <a:lvl5pPr marL="1618486" indent="-179832" algn="l" defTabSz="719328" rtl="0" eaLnBrk="1" latinLnBrk="1" hangingPunct="1">
        <a:spcBef>
          <a:spcPct val="20000"/>
        </a:spcBef>
        <a:buFont typeface="Arial" pitchFamily="34" charset="0"/>
        <a:buChar char="»"/>
        <a:defRPr sz="1569" kern="1200">
          <a:solidFill>
            <a:srgbClr val="413787"/>
          </a:solidFill>
          <a:latin typeface="+mn-lt"/>
          <a:ea typeface="+mn-ea"/>
          <a:cs typeface="+mn-cs"/>
        </a:defRPr>
      </a:lvl5pPr>
      <a:lvl6pPr marL="1978150" indent="-179832" algn="l" defTabSz="719328" rtl="0" eaLnBrk="1" latinLnBrk="1" hangingPunct="1">
        <a:spcBef>
          <a:spcPct val="20000"/>
        </a:spcBef>
        <a:buFont typeface="Arial" pitchFamily="34" charset="0"/>
        <a:buChar char="•"/>
        <a:defRPr sz="1569" kern="1200">
          <a:solidFill>
            <a:schemeClr val="tx1"/>
          </a:solidFill>
          <a:latin typeface="+mn-lt"/>
          <a:ea typeface="+mn-ea"/>
          <a:cs typeface="+mn-cs"/>
        </a:defRPr>
      </a:lvl6pPr>
      <a:lvl7pPr marL="2337814" indent="-179832" algn="l" defTabSz="719328" rtl="0" eaLnBrk="1" latinLnBrk="1" hangingPunct="1">
        <a:spcBef>
          <a:spcPct val="20000"/>
        </a:spcBef>
        <a:buFont typeface="Arial" pitchFamily="34" charset="0"/>
        <a:buChar char="•"/>
        <a:defRPr sz="1569" kern="1200">
          <a:solidFill>
            <a:schemeClr val="tx1"/>
          </a:solidFill>
          <a:latin typeface="+mn-lt"/>
          <a:ea typeface="+mn-ea"/>
          <a:cs typeface="+mn-cs"/>
        </a:defRPr>
      </a:lvl7pPr>
      <a:lvl8pPr marL="2697477" indent="-179832" algn="l" defTabSz="719328" rtl="0" eaLnBrk="1" latinLnBrk="1" hangingPunct="1">
        <a:spcBef>
          <a:spcPct val="20000"/>
        </a:spcBef>
        <a:buFont typeface="Arial" pitchFamily="34" charset="0"/>
        <a:buChar char="•"/>
        <a:defRPr sz="1569" kern="1200">
          <a:solidFill>
            <a:schemeClr val="tx1"/>
          </a:solidFill>
          <a:latin typeface="+mn-lt"/>
          <a:ea typeface="+mn-ea"/>
          <a:cs typeface="+mn-cs"/>
        </a:defRPr>
      </a:lvl8pPr>
      <a:lvl9pPr marL="3057141" indent="-179832" algn="l" defTabSz="719328" rtl="0" eaLnBrk="1" latinLnBrk="1" hangingPunct="1">
        <a:spcBef>
          <a:spcPct val="20000"/>
        </a:spcBef>
        <a:buFont typeface="Arial" pitchFamily="34" charset="0"/>
        <a:buChar char="•"/>
        <a:defRPr sz="15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1pPr>
      <a:lvl2pPr marL="359664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2pPr>
      <a:lvl3pPr marL="719328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3pPr>
      <a:lvl4pPr marL="1078991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4pPr>
      <a:lvl5pPr marL="1438654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5pPr>
      <a:lvl6pPr marL="1798318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6pPr>
      <a:lvl7pPr marL="2157982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7pPr>
      <a:lvl8pPr marL="2517645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8pPr>
      <a:lvl9pPr marL="2877309" algn="l" defTabSz="719328" rtl="0" eaLnBrk="1" latinLnBrk="1" hangingPunct="1">
        <a:defRPr sz="13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4.png"/><Relationship Id="rId7" Type="http://schemas.openxmlformats.org/officeDocument/2006/relationships/customXml" Target="../ink/ink6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84738" y="2263238"/>
            <a:ext cx="7575397" cy="1252566"/>
          </a:xfrm>
        </p:spPr>
        <p:txBody>
          <a:bodyPr>
            <a:normAutofit fontScale="90000"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113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rgbClr val="413787">
                        <a:shade val="30000"/>
                        <a:satMod val="115000"/>
                      </a:srgbClr>
                    </a:gs>
                    <a:gs pos="50000">
                      <a:srgbClr val="413787">
                        <a:shade val="67500"/>
                        <a:satMod val="115000"/>
                      </a:srgbClr>
                    </a:gs>
                    <a:gs pos="100000">
                      <a:srgbClr val="413787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C&amp;DHS(Command</a:t>
            </a:r>
            <a:br>
              <a:rPr lang="en-US" sz="5113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rgbClr val="413787">
                        <a:shade val="30000"/>
                        <a:satMod val="115000"/>
                      </a:srgbClr>
                    </a:gs>
                    <a:gs pos="50000">
                      <a:srgbClr val="413787">
                        <a:shade val="67500"/>
                        <a:satMod val="115000"/>
                      </a:srgbClr>
                    </a:gs>
                    <a:gs pos="100000">
                      <a:srgbClr val="413787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5113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rgbClr val="413787">
                        <a:shade val="30000"/>
                        <a:satMod val="115000"/>
                      </a:srgbClr>
                    </a:gs>
                    <a:gs pos="50000">
                      <a:srgbClr val="413787">
                        <a:shade val="67500"/>
                        <a:satMod val="115000"/>
                      </a:srgbClr>
                    </a:gs>
                    <a:gs pos="100000">
                      <a:srgbClr val="413787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&amp; Data Handling System)</a:t>
            </a:r>
          </a:p>
        </p:txBody>
      </p:sp>
      <p:sp>
        <p:nvSpPr>
          <p:cNvPr id="8" name="부제목 3"/>
          <p:cNvSpPr txBox="1">
            <a:spLocks/>
          </p:cNvSpPr>
          <p:nvPr/>
        </p:nvSpPr>
        <p:spPr>
          <a:xfrm>
            <a:off x="5062848" y="4635321"/>
            <a:ext cx="3402195" cy="941136"/>
          </a:xfrm>
          <a:prstGeom prst="rect">
            <a:avLst/>
          </a:prstGeom>
        </p:spPr>
        <p:txBody>
          <a:bodyPr vert="horz" lIns="66398" tIns="33199" rIns="66398" bIns="33199" rtlCol="0" anchor="t">
            <a:normAutofit/>
          </a:bodyPr>
          <a:lstStyle>
            <a:lvl1pPr marL="0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rgbClr val="413787"/>
                </a:solidFill>
                <a:latin typeface="+mn-lt"/>
                <a:ea typeface="+mn-ea"/>
                <a:cs typeface="+mn-cs"/>
              </a:defRPr>
            </a:lvl1pPr>
            <a:lvl2pPr marL="389626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79252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68878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58503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48129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37755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27381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117007" indent="0" algn="ctr" defTabSz="779252" rtl="0" eaLnBrk="1" latinLnBrk="0" hangingPunct="1">
              <a:spcBef>
                <a:spcPct val="20000"/>
              </a:spcBef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719328"/>
            <a:r>
              <a:rPr lang="ko-KR" altLang="en-US" sz="1704" dirty="0">
                <a:latin typeface="HY견고딕" panose="02030600000101010101" pitchFamily="18" charset="-127"/>
                <a:ea typeface="HY견고딕" panose="02030600000101010101" pitchFamily="18" charset="-127"/>
              </a:rPr>
              <a:t>발표 </a:t>
            </a:r>
            <a:r>
              <a:rPr lang="en-US" altLang="ko-KR" sz="1704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1704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김이삭</a:t>
            </a:r>
            <a:endParaRPr lang="en-US" altLang="ko-KR" sz="1704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l" defTabSz="719328"/>
            <a:r>
              <a:rPr lang="ko-KR" altLang="en-US" sz="1704" dirty="0">
                <a:latin typeface="HY견고딕" panose="02030600000101010101" pitchFamily="18" charset="-127"/>
                <a:ea typeface="HY견고딕" panose="02030600000101010101" pitchFamily="18" charset="-127"/>
              </a:rPr>
              <a:t>구성원 </a:t>
            </a:r>
            <a:r>
              <a:rPr lang="en-US" altLang="ko-KR" sz="1704" dirty="0">
                <a:latin typeface="HY견고딕"/>
                <a:ea typeface="HY견고딕" panose="02030600000101010101" pitchFamily="18" charset="-127"/>
              </a:rPr>
              <a:t>: </a:t>
            </a:r>
            <a:r>
              <a:rPr lang="ko-KR" altLang="en-US" sz="1704" dirty="0">
                <a:latin typeface="HY견고딕"/>
                <a:ea typeface="HY견고딕" panose="02030600000101010101" pitchFamily="18" charset="-127"/>
              </a:rPr>
              <a:t>김현근</a:t>
            </a:r>
            <a:r>
              <a:rPr lang="en-US" altLang="ko-KR" sz="1704" dirty="0">
                <a:latin typeface="HY견고딕"/>
                <a:ea typeface="HY견고딕" panose="02030600000101010101" pitchFamily="18" charset="-127"/>
              </a:rPr>
              <a:t>(</a:t>
            </a:r>
            <a:r>
              <a:rPr lang="ko-KR" altLang="en-US" sz="1704" dirty="0">
                <a:latin typeface="HY견고딕"/>
                <a:ea typeface="HY견고딕" panose="02030600000101010101" pitchFamily="18" charset="-127"/>
              </a:rPr>
              <a:t>파트장</a:t>
            </a:r>
            <a:r>
              <a:rPr lang="en-US" altLang="ko-KR" sz="1704" dirty="0">
                <a:latin typeface="HY견고딕"/>
                <a:ea typeface="HY견고딕" panose="02030600000101010101" pitchFamily="18" charset="-127"/>
              </a:rPr>
              <a:t>), </a:t>
            </a:r>
            <a:r>
              <a:rPr lang="ko-KR" altLang="en-US" sz="1704" dirty="0" err="1">
                <a:latin typeface="HY견고딕"/>
                <a:ea typeface="HY견고딕" panose="02030600000101010101" pitchFamily="18" charset="-127"/>
              </a:rPr>
              <a:t>김이삭</a:t>
            </a:r>
            <a:r>
              <a:rPr lang="en-US" altLang="ko-KR" sz="1704" dirty="0">
                <a:latin typeface="HY견고딕"/>
                <a:ea typeface="HY견고딕" panose="02030600000101010101" pitchFamily="18" charset="-127"/>
              </a:rPr>
              <a:t>, 	  </a:t>
            </a:r>
            <a:r>
              <a:rPr lang="ko-KR" altLang="en-US" sz="1704" dirty="0">
                <a:latin typeface="HY견고딕"/>
                <a:ea typeface="HY견고딕" panose="02030600000101010101" pitchFamily="18" charset="-127"/>
              </a:rPr>
              <a:t>김세호</a:t>
            </a:r>
            <a:endParaRPr lang="ko-KR" altLang="en-US" sz="1704" dirty="0">
              <a:latin typeface="HYGothic-Extra" charset="0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5561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118582" y="97583"/>
            <a:ext cx="6336006" cy="634081"/>
          </a:xfrm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FSW </a:t>
            </a:r>
            <a:r>
              <a:rPr lang="ko-KR" altLang="en-US" dirty="0"/>
              <a:t>설계 </a:t>
            </a:r>
            <a:r>
              <a:rPr lang="en-US" altLang="ko-KR" dirty="0"/>
              <a:t>- </a:t>
            </a:r>
            <a:r>
              <a:rPr lang="en-US" altLang="ko" dirty="0"/>
              <a:t>TASK </a:t>
            </a:r>
            <a:r>
              <a:rPr lang="ko" altLang="en-US" dirty="0"/>
              <a:t>별 우선순위 및 빈도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5645470" y="1378363"/>
            <a:ext cx="3205938" cy="374123"/>
          </a:xfrm>
          <a:prstGeom prst="rect">
            <a:avLst/>
          </a:prstGeom>
          <a:noFill/>
          <a:ln>
            <a:noFill/>
          </a:ln>
        </p:spPr>
        <p:txBody>
          <a:bodyPr lIns="84392" tIns="84392" rIns="84392" bIns="84392" anchor="t" anchorCtr="0">
            <a:noAutofit/>
          </a:bodyPr>
          <a:lstStyle/>
          <a:p>
            <a:pPr defTabSz="844083" latinLnBrk="0"/>
            <a:r>
              <a:rPr lang="ko" altLang="en-US" sz="1292" kern="0" dirty="0">
                <a:solidFill>
                  <a:sysClr val="windowText" lastClr="000000"/>
                </a:solidFill>
              </a:rPr>
              <a:t>검토할 것</a:t>
            </a:r>
          </a:p>
        </p:txBody>
      </p:sp>
      <p:graphicFrame>
        <p:nvGraphicFramePr>
          <p:cNvPr id="6" name="내용 개체 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7730550"/>
              </p:ext>
            </p:extLst>
          </p:nvPr>
        </p:nvGraphicFramePr>
        <p:xfrm>
          <a:off x="214851" y="980729"/>
          <a:ext cx="8663140" cy="399577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42955">
                  <a:extLst>
                    <a:ext uri="{9D8B030D-6E8A-4147-A177-3AD203B41FA5}">
                      <a16:colId xmlns:a16="http://schemas.microsoft.com/office/drawing/2014/main" val="1243683723"/>
                    </a:ext>
                  </a:extLst>
                </a:gridCol>
                <a:gridCol w="2169087">
                  <a:extLst>
                    <a:ext uri="{9D8B030D-6E8A-4147-A177-3AD203B41FA5}">
                      <a16:colId xmlns:a16="http://schemas.microsoft.com/office/drawing/2014/main" val="1019281641"/>
                    </a:ext>
                  </a:extLst>
                </a:gridCol>
                <a:gridCol w="629734">
                  <a:extLst>
                    <a:ext uri="{9D8B030D-6E8A-4147-A177-3AD203B41FA5}">
                      <a16:colId xmlns:a16="http://schemas.microsoft.com/office/drawing/2014/main" val="163405697"/>
                    </a:ext>
                  </a:extLst>
                </a:gridCol>
                <a:gridCol w="4821364">
                  <a:extLst>
                    <a:ext uri="{9D8B030D-6E8A-4147-A177-3AD203B41FA5}">
                      <a16:colId xmlns:a16="http://schemas.microsoft.com/office/drawing/2014/main" val="973956283"/>
                    </a:ext>
                  </a:extLst>
                </a:gridCol>
              </a:tblGrid>
              <a:tr h="3415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우선순위</a:t>
                      </a:r>
                    </a:p>
                  </a:txBody>
                  <a:tcPr marL="77913" marR="77913" marT="38957" marB="38957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Task</a:t>
                      </a:r>
                      <a:endParaRPr lang="ko-KR" altLang="en-US" sz="1200" dirty="0"/>
                    </a:p>
                  </a:txBody>
                  <a:tcPr marL="77913" marR="77913" marT="38957" marB="38957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빈도</a:t>
                      </a:r>
                    </a:p>
                  </a:txBody>
                  <a:tcPr marL="77913" marR="77913" marT="38957" marB="38957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설명</a:t>
                      </a:r>
                    </a:p>
                  </a:txBody>
                  <a:tcPr marL="77913" marR="77913" marT="38957" marB="38957"/>
                </a:tc>
                <a:extLst>
                  <a:ext uri="{0D108BD9-81ED-4DB2-BD59-A6C34878D82A}">
                    <a16:rowId xmlns:a16="http://schemas.microsoft.com/office/drawing/2014/main" val="3566398022"/>
                  </a:ext>
                </a:extLst>
              </a:tr>
              <a:tr h="3415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Pre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Initialize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0Hz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위성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분리 직후부터 임무 시작 전까지의 초기 단계 수행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3137220637"/>
                  </a:ext>
                </a:extLst>
              </a:tr>
              <a:tr h="5811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Watchdog timer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0Hz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한</a:t>
                      </a:r>
                      <a:r>
                        <a:rPr lang="ko-KR" altLang="en-US" sz="1200" baseline="0" dirty="0"/>
                        <a:t> </a:t>
                      </a:r>
                      <a:r>
                        <a:rPr lang="en-US" altLang="ko-KR" sz="1200" baseline="0" dirty="0"/>
                        <a:t>Task</a:t>
                      </a:r>
                      <a:r>
                        <a:rPr lang="ko-KR" altLang="en-US" sz="1200" baseline="0" dirty="0"/>
                        <a:t>의 프로세스 과다 점유 혹은 무한 루프와 같은 </a:t>
                      </a:r>
                      <a:r>
                        <a:rPr lang="en-US" altLang="ko-KR" sz="1200" baseline="0" dirty="0"/>
                        <a:t>Task</a:t>
                      </a:r>
                      <a:r>
                        <a:rPr lang="ko-KR" altLang="en-US" sz="1200" baseline="0" dirty="0"/>
                        <a:t>들의 프로그램적 오류를 감시하여 해당 오류에서 벗어남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345012443"/>
                  </a:ext>
                </a:extLst>
              </a:tr>
              <a:tr h="6112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Mission Manager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1Hz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주어진 환경과 지상국의 명령에 따라 임무를 수행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 err="1"/>
                        <a:t>Megalight</a:t>
                      </a:r>
                      <a:r>
                        <a:rPr lang="en-US" altLang="ko-KR" sz="1200" baseline="0" dirty="0"/>
                        <a:t> </a:t>
                      </a:r>
                      <a:r>
                        <a:rPr lang="ko-KR" altLang="en-US" sz="1200" baseline="0" dirty="0" err="1"/>
                        <a:t>감지시</a:t>
                      </a:r>
                      <a:r>
                        <a:rPr lang="ko-KR" altLang="en-US" sz="1200" baseline="0" dirty="0"/>
                        <a:t> </a:t>
                      </a:r>
                      <a:r>
                        <a:rPr lang="en-US" altLang="ko-KR" sz="1200" baseline="0" dirty="0"/>
                        <a:t>interrupt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306918695"/>
                  </a:ext>
                </a:extLst>
              </a:tr>
              <a:tr h="10601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Communication Manager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2Hz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지상국과의</a:t>
                      </a:r>
                      <a:r>
                        <a:rPr lang="ko-KR" altLang="en-US" sz="1200" dirty="0"/>
                        <a:t> 통신을 위해 데이터 포맷 변경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 err="1"/>
                        <a:t>통신계로</a:t>
                      </a:r>
                      <a:r>
                        <a:rPr lang="ko-KR" altLang="en-US" sz="1200" dirty="0"/>
                        <a:t> 데이터 전송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통신계로부터 지상국의 명령 수신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CS</a:t>
                      </a:r>
                      <a:r>
                        <a:rPr lang="en-US" altLang="ko-KR" sz="1200" baseline="0" dirty="0"/>
                        <a:t> Part</a:t>
                      </a:r>
                      <a:r>
                        <a:rPr lang="ko-KR" altLang="en-US" sz="1200" baseline="0" dirty="0"/>
                        <a:t>로 부터 지상국과 연결 시 </a:t>
                      </a:r>
                      <a:r>
                        <a:rPr lang="en-US" altLang="ko-KR" sz="1200" baseline="0" dirty="0"/>
                        <a:t>interrupt</a:t>
                      </a:r>
                      <a:endParaRPr lang="en-US" altLang="ko-KR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2409908502"/>
                  </a:ext>
                </a:extLst>
              </a:tr>
              <a:tr h="10601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Housekeeping Manger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3Hz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위성의 모든 시스템의 전반적인 상태를 점검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배터리 잔량 점검을 통한 임무 </a:t>
                      </a:r>
                      <a:r>
                        <a:rPr lang="ko-KR" altLang="en-US" sz="1200" dirty="0" err="1"/>
                        <a:t>재계획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Daylight</a:t>
                      </a:r>
                      <a:r>
                        <a:rPr lang="ko-KR" altLang="en-US" sz="1200" dirty="0"/>
                        <a:t>시 전력 충전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오류 발생시 개별 복구 신호 및 비상 신호 발생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2892286996"/>
                  </a:ext>
                </a:extLst>
              </a:tr>
            </a:tbl>
          </a:graphicData>
        </a:graphic>
      </p:graphicFrame>
      <p:sp>
        <p:nvSpPr>
          <p:cNvPr id="4" name="내용 개체 틀 2"/>
          <p:cNvSpPr txBox="1">
            <a:spLocks/>
          </p:cNvSpPr>
          <p:nvPr/>
        </p:nvSpPr>
        <p:spPr>
          <a:xfrm>
            <a:off x="214851" y="5137639"/>
            <a:ext cx="4030220" cy="797169"/>
          </a:xfrm>
          <a:prstGeom prst="rect">
            <a:avLst/>
          </a:prstGeom>
        </p:spPr>
        <p:txBody>
          <a:bodyPr vert="horz" lIns="66398" tIns="33199" rIns="66398" bIns="33199" rtlCol="0" anchor="t">
            <a:normAutofit fontScale="70000" lnSpcReduction="20000"/>
          </a:bodyPr>
          <a:lstStyle>
            <a:lvl1pPr marL="292219" indent="-292219" algn="l" defTabSz="779252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-243516" algn="l" defTabSz="779252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8000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28000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2942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2568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2194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1820" indent="-194813" algn="l" defTabSz="77925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9747" indent="-269747" defTabSz="719328">
              <a:lnSpc>
                <a:spcPct val="110000"/>
              </a:lnSpc>
            </a:pPr>
            <a:r>
              <a:rPr lang="ko-KR" altLang="en-US" sz="1704" dirty="0">
                <a:solidFill>
                  <a:prstClr val="black"/>
                </a:solidFill>
              </a:rPr>
              <a:t>개발 환경 선정</a:t>
            </a:r>
            <a:endParaRPr lang="ko-KR" altLang="en-US" sz="1704" dirty="0"/>
          </a:p>
          <a:p>
            <a:pPr marL="332316" lvl="1" indent="-224790" defTabSz="719328">
              <a:lnSpc>
                <a:spcPct val="110000"/>
              </a:lnSpc>
            </a:pPr>
            <a:r>
              <a:rPr lang="en-US" altLang="ko-KR" sz="1534" dirty="0">
                <a:solidFill>
                  <a:prstClr val="black"/>
                </a:solidFill>
              </a:rPr>
              <a:t>OS : </a:t>
            </a:r>
            <a:r>
              <a:rPr lang="en-US" altLang="ko-KR" sz="1534" dirty="0" err="1">
                <a:solidFill>
                  <a:prstClr val="black"/>
                </a:solidFill>
              </a:rPr>
              <a:t>freeRTOS</a:t>
            </a:r>
            <a:endParaRPr lang="en-US" altLang="ko-KR" sz="1534" dirty="0">
              <a:solidFill>
                <a:prstClr val="black"/>
              </a:solidFill>
            </a:endParaRPr>
          </a:p>
          <a:p>
            <a:pPr marL="332316" lvl="1" indent="-224790" defTabSz="719328">
              <a:lnSpc>
                <a:spcPct val="110000"/>
              </a:lnSpc>
            </a:pPr>
            <a:r>
              <a:rPr lang="en-US" altLang="ko-KR" sz="1534" dirty="0">
                <a:solidFill>
                  <a:prstClr val="black"/>
                </a:solidFill>
              </a:rPr>
              <a:t>Toolchain : </a:t>
            </a:r>
            <a:r>
              <a:rPr lang="en-US" altLang="ko-KR" sz="1534" dirty="0" err="1">
                <a:solidFill>
                  <a:prstClr val="black"/>
                </a:solidFill>
              </a:rPr>
              <a:t>Atollic</a:t>
            </a:r>
            <a:r>
              <a:rPr lang="en-US" altLang="ko-KR" sz="1534" dirty="0">
                <a:solidFill>
                  <a:prstClr val="black"/>
                </a:solidFill>
              </a:rPr>
              <a:t> </a:t>
            </a:r>
            <a:r>
              <a:rPr lang="en-US" altLang="ko-KR" sz="1534" dirty="0" err="1">
                <a:solidFill>
                  <a:prstClr val="black"/>
                </a:solidFill>
              </a:rPr>
              <a:t>TrueSTUDIO</a:t>
            </a:r>
            <a:r>
              <a:rPr lang="en-US" altLang="ko-KR" sz="1534" dirty="0">
                <a:solidFill>
                  <a:prstClr val="black"/>
                </a:solidFill>
              </a:rPr>
              <a:t> for ARM 5.5.2, STM32CubeMX</a:t>
            </a:r>
            <a:endParaRPr lang="en-US" altLang="ko-KR" sz="1534" dirty="0"/>
          </a:p>
        </p:txBody>
      </p:sp>
    </p:spTree>
    <p:extLst>
      <p:ext uri="{BB962C8B-B14F-4D97-AF65-F5344CB8AC3E}">
        <p14:creationId xmlns:p14="http://schemas.microsoft.com/office/powerpoint/2010/main" val="321968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118582" y="97583"/>
            <a:ext cx="5869842" cy="634081"/>
          </a:xfrm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FSW </a:t>
            </a:r>
            <a:r>
              <a:rPr lang="ko-KR" altLang="en-US" dirty="0"/>
              <a:t>설계 </a:t>
            </a:r>
            <a:r>
              <a:rPr lang="en-US" altLang="ko-KR" dirty="0"/>
              <a:t>- </a:t>
            </a:r>
            <a:r>
              <a:rPr lang="ko" altLang="en-US" dirty="0"/>
              <a:t>운용 모드별 </a:t>
            </a:r>
            <a:r>
              <a:rPr lang="en-US" altLang="ko" dirty="0"/>
              <a:t>TASK </a:t>
            </a:r>
            <a:r>
              <a:rPr lang="ko" altLang="en-US" dirty="0"/>
              <a:t>동작</a:t>
            </a:r>
          </a:p>
        </p:txBody>
      </p:sp>
      <p:graphicFrame>
        <p:nvGraphicFramePr>
          <p:cNvPr id="6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1935061"/>
              </p:ext>
            </p:extLst>
          </p:nvPr>
        </p:nvGraphicFramePr>
        <p:xfrm>
          <a:off x="214852" y="980729"/>
          <a:ext cx="8663139" cy="416190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88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4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8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98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449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68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985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21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1216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521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Task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Separation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Stabilizing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Initial Operation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House-keeping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Comm.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Scanning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Pointing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Mission B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Emergency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Initialize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Watchdog Timer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Comm. Manager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House-keeping Manager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3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Mission Manager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3421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FSW </a:t>
            </a:r>
            <a:r>
              <a:rPr lang="ko-KR" altLang="en-US" dirty="0"/>
              <a:t>설계 </a:t>
            </a:r>
            <a:r>
              <a:rPr lang="en-US" altLang="ko-KR" dirty="0"/>
              <a:t>- </a:t>
            </a:r>
            <a:r>
              <a:rPr lang="en-US" altLang="ko" dirty="0"/>
              <a:t>TASK </a:t>
            </a:r>
            <a:r>
              <a:rPr lang="ko" altLang="en-US" dirty="0"/>
              <a:t>별 알고리즘 </a:t>
            </a:r>
            <a:r>
              <a:rPr lang="en-US" altLang="ko" dirty="0"/>
              <a:t>(1) </a:t>
            </a:r>
            <a:endParaRPr lang="ko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82" y="910859"/>
            <a:ext cx="8861874" cy="516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06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FSW </a:t>
            </a:r>
            <a:r>
              <a:rPr lang="ko-KR" altLang="en-US" dirty="0"/>
              <a:t>설계 </a:t>
            </a:r>
            <a:r>
              <a:rPr lang="en-US" altLang="ko-KR" dirty="0"/>
              <a:t>- </a:t>
            </a:r>
            <a:r>
              <a:rPr lang="en-US" altLang="ko" dirty="0"/>
              <a:t>TASK </a:t>
            </a:r>
            <a:r>
              <a:rPr lang="ko" altLang="en-US" dirty="0"/>
              <a:t>별 알고리즘 </a:t>
            </a:r>
            <a:r>
              <a:rPr lang="en-US" altLang="ko" dirty="0"/>
              <a:t>(2)</a:t>
            </a:r>
            <a:endParaRPr lang="ko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82" y="972693"/>
            <a:ext cx="8733180" cy="533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08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FSW </a:t>
            </a:r>
            <a:r>
              <a:rPr lang="ko-KR" altLang="en-US" dirty="0"/>
              <a:t>설계 </a:t>
            </a:r>
            <a:r>
              <a:rPr lang="en-US" altLang="ko-KR" dirty="0"/>
              <a:t>- </a:t>
            </a:r>
            <a:r>
              <a:rPr lang="en-US" altLang="ko" dirty="0"/>
              <a:t>TASK </a:t>
            </a:r>
            <a:r>
              <a:rPr lang="ko" altLang="en-US" dirty="0"/>
              <a:t>별 알고리즘 </a:t>
            </a:r>
            <a:r>
              <a:rPr lang="en-US" altLang="ko" dirty="0"/>
              <a:t>(3) </a:t>
            </a:r>
            <a:endParaRPr lang="ko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82" y="905529"/>
            <a:ext cx="8336398" cy="557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118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FSW </a:t>
            </a:r>
            <a:r>
              <a:rPr lang="ko-KR" altLang="en-US" dirty="0"/>
              <a:t>설계 </a:t>
            </a:r>
            <a:r>
              <a:rPr lang="en-US" altLang="ko-KR" dirty="0"/>
              <a:t>- </a:t>
            </a:r>
            <a:r>
              <a:rPr lang="en-US" altLang="ko" dirty="0"/>
              <a:t>TASK </a:t>
            </a:r>
            <a:r>
              <a:rPr lang="ko" altLang="en-US" dirty="0"/>
              <a:t>별 알고리즘 </a:t>
            </a:r>
            <a:r>
              <a:rPr lang="en-US" altLang="ko" dirty="0"/>
              <a:t>(4) </a:t>
            </a:r>
            <a:endParaRPr lang="ko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82" y="997208"/>
            <a:ext cx="8445869" cy="533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43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118581" y="97583"/>
            <a:ext cx="6223496" cy="634081"/>
          </a:xfrm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Data Handling - Mission Data </a:t>
            </a:r>
            <a:r>
              <a:rPr lang="ko" altLang="en-US" dirty="0"/>
              <a:t>관리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ko-KR" altLang="en-US" dirty="0"/>
              <a:t>데이터 저장</a:t>
            </a:r>
          </a:p>
          <a:p>
            <a:pPr lvl="1"/>
            <a:r>
              <a:rPr lang="ko-KR" altLang="en-US" dirty="0"/>
              <a:t>자체 정의 파일을 만들어 각각의 미션 데이터를 관리하며 메가 번개 영상과 특정 지역의 이미지는 전달받은 그대로 저장한다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데이터 메모리 관리</a:t>
            </a:r>
          </a:p>
          <a:p>
            <a:pPr lvl="1"/>
            <a:r>
              <a:rPr lang="ko-KR" altLang="en-US" dirty="0"/>
              <a:t>위성 내</a:t>
            </a:r>
            <a:r>
              <a:rPr lang="en-US" altLang="ko-KR" dirty="0"/>
              <a:t>/</a:t>
            </a:r>
            <a:r>
              <a:rPr lang="ko-KR" altLang="en-US" dirty="0"/>
              <a:t>외부 온도와 같은 지표들의 변위가 일정 범위 안에 있다면 반복되는 불필요한 데이터는 저장 하지 않는다</a:t>
            </a:r>
            <a:r>
              <a:rPr lang="en-US" altLang="ko-KR" dirty="0"/>
              <a:t>.</a:t>
            </a:r>
          </a:p>
          <a:p>
            <a:endParaRPr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55" y="3291105"/>
            <a:ext cx="5434370" cy="33031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31687" y="3465978"/>
            <a:ext cx="3040934" cy="603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44083" latinLnBrk="0"/>
            <a:r>
              <a:rPr lang="en-US" altLang="ko-KR" sz="1108" kern="0" dirty="0">
                <a:solidFill>
                  <a:sysClr val="windowText" lastClr="000000"/>
                </a:solidFill>
              </a:rPr>
              <a:t>※ </a:t>
            </a:r>
            <a:r>
              <a:rPr lang="ko-KR" altLang="en-US" sz="1108" kern="0" dirty="0" err="1">
                <a:solidFill>
                  <a:sysClr val="windowText" lastClr="000000"/>
                </a:solidFill>
              </a:rPr>
              <a:t>지상국에서</a:t>
            </a:r>
            <a:r>
              <a:rPr lang="ko-KR" altLang="en-US" sz="1108" kern="0" dirty="0">
                <a:solidFill>
                  <a:sysClr val="windowText" lastClr="000000"/>
                </a:solidFill>
              </a:rPr>
              <a:t> 데이터를 받은 후 필요시 </a:t>
            </a:r>
            <a:r>
              <a:rPr lang="en-US" altLang="ko-KR" sz="1108" kern="0" dirty="0">
                <a:solidFill>
                  <a:sysClr val="windowText" lastClr="000000"/>
                </a:solidFill>
              </a:rPr>
              <a:t>Feed-Back </a:t>
            </a:r>
            <a:r>
              <a:rPr lang="ko-KR" altLang="en-US" sz="1108" kern="0" dirty="0">
                <a:solidFill>
                  <a:sysClr val="windowText" lastClr="000000"/>
                </a:solidFill>
              </a:rPr>
              <a:t>을</a:t>
            </a:r>
            <a:r>
              <a:rPr lang="en-US" altLang="ko-KR" sz="1108" kern="0" dirty="0">
                <a:solidFill>
                  <a:sysClr val="windowText" lastClr="000000"/>
                </a:solidFill>
              </a:rPr>
              <a:t> </a:t>
            </a:r>
            <a:r>
              <a:rPr lang="ko-KR" altLang="en-US" sz="1108" kern="0" dirty="0">
                <a:solidFill>
                  <a:sysClr val="windowText" lastClr="000000"/>
                </a:solidFill>
              </a:rPr>
              <a:t>보내어 </a:t>
            </a:r>
            <a:r>
              <a:rPr lang="en-US" altLang="ko-KR" sz="1108" kern="0" dirty="0">
                <a:solidFill>
                  <a:sysClr val="windowText" lastClr="000000"/>
                </a:solidFill>
              </a:rPr>
              <a:t>Thresh Hold (</a:t>
            </a:r>
            <a:r>
              <a:rPr lang="ko-KR" altLang="en-US" sz="1108" kern="0" dirty="0">
                <a:solidFill>
                  <a:sysClr val="windowText" lastClr="000000"/>
                </a:solidFill>
              </a:rPr>
              <a:t>감도</a:t>
            </a:r>
            <a:r>
              <a:rPr lang="en-US" altLang="ko-KR" sz="1108" kern="0" dirty="0">
                <a:solidFill>
                  <a:sysClr val="windowText" lastClr="000000"/>
                </a:solidFill>
              </a:rPr>
              <a:t>)</a:t>
            </a:r>
            <a:r>
              <a:rPr lang="ko-KR" altLang="en-US" sz="1108" kern="0" dirty="0">
                <a:solidFill>
                  <a:sysClr val="windowText" lastClr="000000"/>
                </a:solidFill>
              </a:rPr>
              <a:t>를 변경할 수 있도록 한다</a:t>
            </a:r>
            <a:r>
              <a:rPr lang="en-US" altLang="ko-KR" sz="1108" kern="0" dirty="0">
                <a:solidFill>
                  <a:sysClr val="windowText" lastClr="000000"/>
                </a:solidFill>
              </a:rPr>
              <a:t>.</a:t>
            </a:r>
            <a:endParaRPr lang="ko-KR" altLang="en-US" sz="1108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3722" y="3210287"/>
            <a:ext cx="364218" cy="262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44083" latinLnBrk="0"/>
            <a:r>
              <a:rPr lang="en-US" altLang="ko-KR" sz="1108" kern="0" dirty="0">
                <a:solidFill>
                  <a:sysClr val="windowText" lastClr="000000"/>
                </a:solidFill>
              </a:rPr>
              <a:t>Ex)</a:t>
            </a:r>
            <a:endParaRPr lang="ko-KR" altLang="en-US" sz="1108" kern="0" dirty="0">
              <a:solidFill>
                <a:sysClr val="windowText" lastClr="000000"/>
              </a:solidFill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6632639" y="5985289"/>
            <a:ext cx="199385" cy="0"/>
          </a:xfrm>
          <a:prstGeom prst="line">
            <a:avLst/>
          </a:prstGeom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V="1">
            <a:off x="6632641" y="5670225"/>
            <a:ext cx="184965" cy="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117329" y="5556585"/>
            <a:ext cx="809374" cy="234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44083" latinLnBrk="0"/>
            <a:r>
              <a:rPr lang="ko-KR" altLang="en-US" sz="923" kern="0" dirty="0">
                <a:solidFill>
                  <a:sysClr val="windowText" lastClr="000000"/>
                </a:solidFill>
              </a:rPr>
              <a:t>저장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17329" y="5871649"/>
            <a:ext cx="809374" cy="234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44083" latinLnBrk="0"/>
            <a:r>
              <a:rPr lang="ko-KR" altLang="en-US" sz="923" kern="0" dirty="0">
                <a:solidFill>
                  <a:sysClr val="windowText" lastClr="000000"/>
                </a:solidFill>
              </a:rPr>
              <a:t>저장 안함</a:t>
            </a:r>
          </a:p>
        </p:txBody>
      </p:sp>
    </p:spTree>
    <p:extLst>
      <p:ext uri="{BB962C8B-B14F-4D97-AF65-F5344CB8AC3E}">
        <p14:creationId xmlns:p14="http://schemas.microsoft.com/office/powerpoint/2010/main" val="1912425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118581" y="97583"/>
            <a:ext cx="5803247" cy="634081"/>
          </a:xfrm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Data Handling - Data packet (1)</a:t>
            </a:r>
            <a:endParaRPr lang="ko" altLang="en-US" dirty="0"/>
          </a:p>
        </p:txBody>
      </p:sp>
      <p:sp>
        <p:nvSpPr>
          <p:cNvPr id="158" name="Shape 15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Transmit to CS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1 : Reset Command</a:t>
            </a:r>
          </a:p>
          <a:p>
            <a:pPr lvl="1"/>
            <a:r>
              <a:rPr lang="en-US" altLang="ko-KR" dirty="0"/>
              <a:t>2 : Packet Structure Data</a:t>
            </a:r>
          </a:p>
          <a:p>
            <a:pPr lvl="1"/>
            <a:r>
              <a:rPr lang="en-US" altLang="ko-KR" dirty="0"/>
              <a:t>3 : Packet Number</a:t>
            </a:r>
          </a:p>
          <a:p>
            <a:pPr lvl="1"/>
            <a:r>
              <a:rPr lang="en-US" altLang="ko-KR" dirty="0"/>
              <a:t>4 : Temperature</a:t>
            </a:r>
          </a:p>
          <a:p>
            <a:pPr lvl="1"/>
            <a:r>
              <a:rPr lang="en-US" altLang="ko-KR" dirty="0"/>
              <a:t>5 : Location(GPS)</a:t>
            </a:r>
          </a:p>
          <a:p>
            <a:pPr lvl="1"/>
            <a:r>
              <a:rPr lang="en-US" altLang="ko-KR" dirty="0"/>
              <a:t>6 : Angle(3-axis)</a:t>
            </a:r>
          </a:p>
          <a:p>
            <a:pPr lvl="1"/>
            <a:r>
              <a:rPr lang="en-US" altLang="ko-KR" dirty="0"/>
              <a:t>7 : Battery</a:t>
            </a:r>
          </a:p>
          <a:p>
            <a:pPr lvl="1"/>
            <a:r>
              <a:rPr lang="en-US" altLang="ko-KR" dirty="0"/>
              <a:t>8 : Operating Mode</a:t>
            </a:r>
          </a:p>
          <a:p>
            <a:pPr lvl="1"/>
            <a:r>
              <a:rPr lang="en-US" altLang="ko-KR" dirty="0"/>
              <a:t>9 : Timestamp</a:t>
            </a:r>
          </a:p>
          <a:p>
            <a:pPr lvl="1"/>
            <a:r>
              <a:rPr lang="en-US" altLang="ko-KR" dirty="0"/>
              <a:t>10 : Report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Total 96.125 Bytes</a:t>
            </a:r>
          </a:p>
          <a:p>
            <a:endParaRPr lang="ko-KR" altLang="en-US" dirty="0"/>
          </a:p>
          <a:p>
            <a:endParaRPr lang="ko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잉크 3"/>
              <p14:cNvContentPartPr/>
              <p14:nvPr/>
            </p14:nvContentPartPr>
            <p14:xfrm>
              <a:off x="10144163" y="1542351"/>
              <a:ext cx="14954" cy="16283"/>
            </p14:xfrm>
          </p:contentPart>
        </mc:Choice>
        <mc:Fallback xmlns="">
          <p:pic>
            <p:nvPicPr>
              <p:cNvPr id="3" name="잉크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43095" y="1541312"/>
                <a:ext cx="17090" cy="1836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888100"/>
              </p:ext>
            </p:extLst>
          </p:nvPr>
        </p:nvGraphicFramePr>
        <p:xfrm>
          <a:off x="46421" y="1487875"/>
          <a:ext cx="900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08217778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54668948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195770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8672327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3760552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81649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566746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9579778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37860357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5205618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381229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11388040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228664778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6585557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85769060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094896208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3135810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3562208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4333516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72148185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03463930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0153202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613326221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5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6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7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8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4">
                  <a:txBody>
                    <a:bodyPr/>
                    <a:lstStyle/>
                    <a:p>
                      <a:pPr marL="0" marR="0" lvl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9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10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1392652269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7647241" y="980729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007241" y="980729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655337" y="980729"/>
            <a:ext cx="360000" cy="360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15337" y="980729"/>
            <a:ext cx="63190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1bit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6564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118582" y="97583"/>
            <a:ext cx="5768412" cy="634081"/>
          </a:xfrm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Data Handling - Data packet (2)</a:t>
            </a:r>
            <a:endParaRPr lang="ko" altLang="en-US" dirty="0"/>
          </a:p>
        </p:txBody>
      </p:sp>
      <p:sp>
        <p:nvSpPr>
          <p:cNvPr id="158" name="Shape 15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rmAutofit fontScale="92500"/>
          </a:bodyPr>
          <a:lstStyle/>
          <a:p>
            <a:r>
              <a:rPr lang="en-US" altLang="ko-KR" dirty="0"/>
              <a:t>Receive from CS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1 : Status Data</a:t>
            </a:r>
          </a:p>
          <a:p>
            <a:pPr lvl="1"/>
            <a:r>
              <a:rPr lang="en-US" altLang="ko-KR" dirty="0"/>
              <a:t>2 : Timestamp</a:t>
            </a:r>
          </a:p>
          <a:p>
            <a:pPr lvl="1"/>
            <a:r>
              <a:rPr lang="en-US" altLang="ko-KR" dirty="0"/>
              <a:t>3 : Prediction</a:t>
            </a:r>
          </a:p>
          <a:p>
            <a:pPr lvl="1"/>
            <a:r>
              <a:rPr lang="en-US" altLang="ko-KR" dirty="0"/>
              <a:t>4 : Predicted Location(GPS)</a:t>
            </a:r>
          </a:p>
          <a:p>
            <a:pPr lvl="1"/>
            <a:r>
              <a:rPr lang="en-US" altLang="ko-KR" dirty="0"/>
              <a:t>5 : Reset Command</a:t>
            </a:r>
          </a:p>
          <a:p>
            <a:pPr lvl="1"/>
            <a:r>
              <a:rPr lang="en-US" altLang="ko-KR" dirty="0"/>
              <a:t>6 : Event Record Percent</a:t>
            </a:r>
          </a:p>
          <a:p>
            <a:pPr lvl="1"/>
            <a:r>
              <a:rPr lang="en-US" altLang="ko-KR" dirty="0"/>
              <a:t>7 : Temperature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Total 45.125 Bytes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Transmit to S-band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1 : Streaming</a:t>
            </a:r>
          </a:p>
          <a:p>
            <a:endParaRPr lang="ko-KR" altLang="en-US" dirty="0"/>
          </a:p>
          <a:p>
            <a:endParaRPr lang="ko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잉크 3"/>
              <p14:cNvContentPartPr/>
              <p14:nvPr/>
            </p14:nvContentPartPr>
            <p14:xfrm>
              <a:off x="10144163" y="1542351"/>
              <a:ext cx="14954" cy="16283"/>
            </p14:xfrm>
          </p:contentPart>
        </mc:Choice>
        <mc:Fallback xmlns="">
          <p:pic>
            <p:nvPicPr>
              <p:cNvPr id="3" name="잉크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43095" y="1541312"/>
                <a:ext cx="17090" cy="1836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347282"/>
              </p:ext>
            </p:extLst>
          </p:nvPr>
        </p:nvGraphicFramePr>
        <p:xfrm>
          <a:off x="406421" y="1385868"/>
          <a:ext cx="540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37679678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54668948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195770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8672327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3760552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566746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9579778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37860357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5205618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381229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11388040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228664778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7314844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5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6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7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7647241" y="980729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007241" y="980729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499846" y="980729"/>
            <a:ext cx="360000" cy="360000"/>
          </a:xfrm>
          <a:prstGeom prst="rect">
            <a:avLst/>
          </a:prstGeom>
          <a:solidFill>
            <a:srgbClr val="89B89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9846" y="980729"/>
            <a:ext cx="78739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1Byte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352451" y="980729"/>
            <a:ext cx="360000" cy="360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12451" y="980729"/>
            <a:ext cx="63190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1bit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739560"/>
              </p:ext>
            </p:extLst>
          </p:nvPr>
        </p:nvGraphicFramePr>
        <p:xfrm>
          <a:off x="406421" y="5314645"/>
          <a:ext cx="324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566746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9579778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37860357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5205618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381229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11388040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228664778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 gridSpan="9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7646060" y="5013006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07241" y="5013006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227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118582" y="97583"/>
            <a:ext cx="5794538" cy="634081"/>
          </a:xfrm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Data Handling - Data packet (3)</a:t>
            </a:r>
            <a:endParaRPr lang="ko" altLang="en-US" dirty="0"/>
          </a:p>
        </p:txBody>
      </p:sp>
      <p:sp>
        <p:nvSpPr>
          <p:cNvPr id="158" name="Shape 15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Transmit to PS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  <a:p>
            <a:pPr lvl="1"/>
            <a:r>
              <a:rPr lang="en-US" altLang="ko" dirty="0"/>
              <a:t>1 : Reset command</a:t>
            </a:r>
          </a:p>
          <a:p>
            <a:pPr lvl="1"/>
            <a:r>
              <a:rPr lang="en-US" altLang="ko" dirty="0"/>
              <a:t>2 : System Command</a:t>
            </a:r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Total 4.125 Bytes</a:t>
            </a:r>
          </a:p>
          <a:p>
            <a:pPr lvl="1"/>
            <a:endParaRPr lang="en-US" altLang="ko" dirty="0"/>
          </a:p>
          <a:p>
            <a:r>
              <a:rPr lang="en-US" altLang="ko" dirty="0"/>
              <a:t>Receive from PS</a:t>
            </a:r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1 : Status Data</a:t>
            </a:r>
          </a:p>
          <a:p>
            <a:pPr lvl="1"/>
            <a:r>
              <a:rPr lang="en-US" altLang="ko" dirty="0"/>
              <a:t>2 : Temperature</a:t>
            </a:r>
          </a:p>
          <a:p>
            <a:pPr lvl="1"/>
            <a:r>
              <a:rPr lang="en-US" altLang="ko" dirty="0"/>
              <a:t>3 : Detected Location</a:t>
            </a:r>
          </a:p>
          <a:p>
            <a:pPr lvl="1"/>
            <a:r>
              <a:rPr lang="en-US" altLang="ko" dirty="0"/>
              <a:t>4 : Streaming</a:t>
            </a:r>
          </a:p>
          <a:p>
            <a:pPr lvl="1"/>
            <a:endParaRPr lang="en-US" altLang="ko" dirty="0"/>
          </a:p>
          <a:p>
            <a:pPr lvl="1"/>
            <a:endParaRPr lang="ko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잉크 2"/>
              <p14:cNvContentPartPr/>
              <p14:nvPr/>
            </p14:nvContentPartPr>
            <p14:xfrm>
              <a:off x="10144163" y="1542351"/>
              <a:ext cx="14954" cy="16283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43095" y="1541312"/>
                <a:ext cx="17090" cy="1836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319685"/>
              </p:ext>
            </p:extLst>
          </p:nvPr>
        </p:nvGraphicFramePr>
        <p:xfrm>
          <a:off x="406421" y="1550492"/>
          <a:ext cx="72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42215645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4764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8971140"/>
              </p:ext>
            </p:extLst>
          </p:nvPr>
        </p:nvGraphicFramePr>
        <p:xfrm>
          <a:off x="406421" y="4321938"/>
          <a:ext cx="468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54668948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195770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8672327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3760552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566746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9579778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37860357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5205618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381229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11388040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228664778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9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7646060" y="3961938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497484" y="3961938"/>
            <a:ext cx="360000" cy="360000"/>
          </a:xfrm>
          <a:prstGeom prst="rect">
            <a:avLst/>
          </a:prstGeom>
          <a:solidFill>
            <a:srgbClr val="89B89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57484" y="3961938"/>
            <a:ext cx="78739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1Byte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007241" y="3961938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7647241" y="980729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07241" y="980729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655337" y="980729"/>
            <a:ext cx="360000" cy="360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015337" y="980729"/>
            <a:ext cx="63190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1bit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131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vert="horz" lIns="71931" tIns="35966" rIns="71931" bIns="35966" rtlCol="0" anchor="t">
            <a:normAutofit/>
          </a:bodyPr>
          <a:lstStyle/>
          <a:p>
            <a:r>
              <a:rPr lang="en-US" altLang="ko-KR" dirty="0"/>
              <a:t>C&amp;DHS</a:t>
            </a:r>
            <a:r>
              <a:rPr lang="ko-KR" altLang="en-US" dirty="0"/>
              <a:t> 개요</a:t>
            </a:r>
            <a:endParaRPr lang="ko-KR" altLang="en-US" dirty="0">
              <a:latin typeface="맑은 고딕"/>
            </a:endParaRPr>
          </a:p>
          <a:p>
            <a:r>
              <a:rPr lang="en-US" altLang="ko-KR" dirty="0">
                <a:latin typeface="Calibri" charset="0"/>
                <a:ea typeface="Malgun Gothic" charset="0"/>
              </a:rPr>
              <a:t>C&amp;DHS </a:t>
            </a:r>
            <a:r>
              <a:rPr lang="ko-KR" altLang="en-US" dirty="0">
                <a:latin typeface="Arial" charset="0"/>
                <a:ea typeface="Malgun Gothic" charset="0"/>
              </a:rPr>
              <a:t>요구 조건</a:t>
            </a:r>
            <a:endParaRPr lang="en-US" altLang="ko-KR" dirty="0">
              <a:latin typeface="Arial" charset="0"/>
              <a:ea typeface="Malgun Gothic" charset="0"/>
            </a:endParaRPr>
          </a:p>
          <a:p>
            <a:r>
              <a:rPr lang="en-US" altLang="ko-KR" dirty="0"/>
              <a:t>PDR Action Items</a:t>
            </a:r>
          </a:p>
          <a:p>
            <a:r>
              <a:rPr lang="en-US" altLang="ko-KR" dirty="0"/>
              <a:t>CDR </a:t>
            </a:r>
            <a:r>
              <a:rPr lang="ko-KR" altLang="en-US" dirty="0"/>
              <a:t>주요 수행내용</a:t>
            </a:r>
            <a:endParaRPr lang="en-US" altLang="ko-KR" dirty="0"/>
          </a:p>
          <a:p>
            <a:r>
              <a:rPr lang="en-US" altLang="ko-KR" dirty="0"/>
              <a:t>PDR </a:t>
            </a:r>
            <a:r>
              <a:rPr lang="ko-KR" altLang="en-US" dirty="0"/>
              <a:t>이후 변경사항</a:t>
            </a:r>
            <a:endParaRPr lang="ko-KR" altLang="en-US" dirty="0">
              <a:latin typeface="맑은 고딕"/>
            </a:endParaRPr>
          </a:p>
          <a:p>
            <a:r>
              <a:rPr lang="en-US" altLang="ko-KR" dirty="0"/>
              <a:t>C&amp;DHS </a:t>
            </a:r>
            <a:r>
              <a:rPr lang="ko-KR" altLang="en-US" dirty="0"/>
              <a:t>보드 상세 설계</a:t>
            </a:r>
            <a:endParaRPr lang="en-US" altLang="ko-KR" dirty="0"/>
          </a:p>
          <a:p>
            <a:r>
              <a:rPr lang="en-US" altLang="ko-KR" dirty="0"/>
              <a:t>FSW </a:t>
            </a:r>
            <a:r>
              <a:rPr lang="ko-KR" altLang="en-US" dirty="0"/>
              <a:t>설계</a:t>
            </a:r>
            <a:endParaRPr lang="en-US" altLang="ko-KR" dirty="0"/>
          </a:p>
          <a:p>
            <a:r>
              <a:rPr lang="en-US" altLang="ko-KR" dirty="0"/>
              <a:t>Data Handling</a:t>
            </a:r>
          </a:p>
          <a:p>
            <a:r>
              <a:rPr lang="en-US" altLang="ko-KR" dirty="0"/>
              <a:t>UART, ADC, I2C </a:t>
            </a:r>
            <a:r>
              <a:rPr lang="ko-KR" altLang="en-US" dirty="0"/>
              <a:t>활용 및 검증</a:t>
            </a:r>
            <a:endParaRPr lang="en-US" altLang="ko-KR" dirty="0"/>
          </a:p>
          <a:p>
            <a:r>
              <a:rPr lang="ko-KR" altLang="en-US" dirty="0"/>
              <a:t>기능 시험 계획</a:t>
            </a:r>
            <a:endParaRPr lang="en-US" altLang="ko-KR" dirty="0"/>
          </a:p>
          <a:p>
            <a:r>
              <a:rPr lang="ko-KR" altLang="en-US" dirty="0"/>
              <a:t>문서 관리</a:t>
            </a:r>
          </a:p>
          <a:p>
            <a:r>
              <a:rPr lang="ko-KR" altLang="en-US" dirty="0"/>
              <a:t>위험요소 관리</a:t>
            </a:r>
            <a:endParaRPr lang="en-US" altLang="ko-KR" dirty="0"/>
          </a:p>
          <a:p>
            <a:r>
              <a:rPr lang="ko-KR" altLang="en-US" dirty="0"/>
              <a:t>향후 계획</a:t>
            </a:r>
          </a:p>
        </p:txBody>
      </p:sp>
    </p:spTree>
    <p:extLst>
      <p:ext uri="{BB962C8B-B14F-4D97-AF65-F5344CB8AC3E}">
        <p14:creationId xmlns:p14="http://schemas.microsoft.com/office/powerpoint/2010/main" val="1413909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118581" y="97583"/>
            <a:ext cx="5811955" cy="634081"/>
          </a:xfrm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Data Handling - Data packet (4)</a:t>
            </a:r>
            <a:endParaRPr lang="ko" altLang="en-US" dirty="0"/>
          </a:p>
        </p:txBody>
      </p:sp>
      <p:sp>
        <p:nvSpPr>
          <p:cNvPr id="158" name="Shape 15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rmAutofit fontScale="92500" lnSpcReduction="20000"/>
          </a:bodyPr>
          <a:lstStyle/>
          <a:p>
            <a:r>
              <a:rPr lang="en-US" altLang="ko-KR" dirty="0"/>
              <a:t>Transmit to ADCS</a:t>
            </a:r>
            <a:endParaRPr lang="ko-KR" altLang="en-US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1 : Reset Command</a:t>
            </a:r>
          </a:p>
          <a:p>
            <a:pPr lvl="1"/>
            <a:r>
              <a:rPr lang="en-US" altLang="ko" dirty="0"/>
              <a:t>2 : System Command</a:t>
            </a:r>
          </a:p>
          <a:p>
            <a:pPr lvl="1"/>
            <a:r>
              <a:rPr lang="en-US" altLang="ko" dirty="0"/>
              <a:t>3 : Detected Location(XY)</a:t>
            </a:r>
          </a:p>
          <a:p>
            <a:pPr lvl="1"/>
            <a:r>
              <a:rPr lang="en-US" altLang="ko" dirty="0"/>
              <a:t>4 : Prediction</a:t>
            </a:r>
          </a:p>
          <a:p>
            <a:pPr lvl="1"/>
            <a:r>
              <a:rPr lang="en-US" altLang="ko" dirty="0"/>
              <a:t>5 : Predicted Location(GPS)</a:t>
            </a:r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Total 24.25 Bytes</a:t>
            </a:r>
          </a:p>
          <a:p>
            <a:pPr lvl="1"/>
            <a:endParaRPr lang="en-US" altLang="ko" dirty="0"/>
          </a:p>
          <a:p>
            <a:r>
              <a:rPr lang="en-US" altLang="ko" dirty="0"/>
              <a:t>Receive from ADCS</a:t>
            </a:r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1 : Status Data</a:t>
            </a:r>
          </a:p>
          <a:p>
            <a:pPr lvl="1"/>
            <a:r>
              <a:rPr lang="en-US" altLang="ko" dirty="0"/>
              <a:t>2 : Temperature</a:t>
            </a:r>
          </a:p>
          <a:p>
            <a:pPr lvl="1"/>
            <a:r>
              <a:rPr lang="en-US" altLang="ko" dirty="0"/>
              <a:t>3 : GPS Location</a:t>
            </a:r>
          </a:p>
          <a:p>
            <a:pPr lvl="1"/>
            <a:r>
              <a:rPr lang="en-US" altLang="ko" dirty="0"/>
              <a:t>4 : Angle</a:t>
            </a:r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Total 26 Bytes</a:t>
            </a:r>
            <a:endParaRPr lang="ko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잉크 2"/>
              <p14:cNvContentPartPr/>
              <p14:nvPr/>
            </p14:nvContentPartPr>
            <p14:xfrm>
              <a:off x="10144163" y="1542351"/>
              <a:ext cx="14954" cy="16283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43095" y="1541312"/>
                <a:ext cx="17090" cy="1836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572073"/>
              </p:ext>
            </p:extLst>
          </p:nvPr>
        </p:nvGraphicFramePr>
        <p:xfrm>
          <a:off x="406421" y="1278781"/>
          <a:ext cx="288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54668948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195770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8672327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3760552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1566746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9579778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37860357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4764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5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7647241" y="980729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07241" y="980729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652975" y="980729"/>
            <a:ext cx="360000" cy="360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12975" y="980729"/>
            <a:ext cx="63190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1bit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034011"/>
              </p:ext>
            </p:extLst>
          </p:nvPr>
        </p:nvGraphicFramePr>
        <p:xfrm>
          <a:off x="406421" y="4055832"/>
          <a:ext cx="288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54668948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195770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86723275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03760552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3210699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52056189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19381229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11388040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13" name="직사각형 12"/>
          <p:cNvSpPr/>
          <p:nvPr/>
        </p:nvSpPr>
        <p:spPr>
          <a:xfrm>
            <a:off x="7646060" y="3695832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497484" y="3695832"/>
            <a:ext cx="360000" cy="360000"/>
          </a:xfrm>
          <a:prstGeom prst="rect">
            <a:avLst/>
          </a:prstGeom>
          <a:solidFill>
            <a:srgbClr val="89B89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857484" y="3695832"/>
            <a:ext cx="78739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1Byte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07241" y="3695832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1097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118581" y="97583"/>
            <a:ext cx="5838081" cy="634081"/>
          </a:xfrm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Data Handling - Data packet (4)</a:t>
            </a:r>
            <a:endParaRPr lang="ko" altLang="en-US" dirty="0"/>
          </a:p>
        </p:txBody>
      </p:sp>
      <p:sp>
        <p:nvSpPr>
          <p:cNvPr id="158" name="Shape 15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rmAutofit fontScale="92500"/>
          </a:bodyPr>
          <a:lstStyle/>
          <a:p>
            <a:r>
              <a:rPr lang="en-US" altLang="ko-KR" dirty="0"/>
              <a:t>Transmit to EPS</a:t>
            </a:r>
            <a:endParaRPr lang="ko-KR" altLang="en-US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1 : Reset Command</a:t>
            </a:r>
          </a:p>
          <a:p>
            <a:pPr lvl="1"/>
            <a:r>
              <a:rPr lang="en-US" altLang="ko" dirty="0"/>
              <a:t>2 : Heater Command</a:t>
            </a:r>
          </a:p>
          <a:p>
            <a:pPr lvl="1"/>
            <a:r>
              <a:rPr lang="en-US" altLang="ko" dirty="0"/>
              <a:t>3 : System Command</a:t>
            </a:r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Total 5.125 Bytes</a:t>
            </a:r>
          </a:p>
          <a:p>
            <a:pPr lvl="1"/>
            <a:endParaRPr lang="en-US" altLang="ko" dirty="0"/>
          </a:p>
          <a:p>
            <a:r>
              <a:rPr lang="en-US" altLang="ko" dirty="0"/>
              <a:t>Receive from EPS</a:t>
            </a:r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1 : Status Data</a:t>
            </a:r>
          </a:p>
          <a:p>
            <a:pPr lvl="1"/>
            <a:r>
              <a:rPr lang="en-US" altLang="ko" dirty="0"/>
              <a:t>2 : Temperature</a:t>
            </a:r>
          </a:p>
          <a:p>
            <a:pPr lvl="1"/>
            <a:r>
              <a:rPr lang="en-US" altLang="ko" dirty="0"/>
              <a:t>3 : Battery</a:t>
            </a:r>
          </a:p>
          <a:p>
            <a:pPr lvl="1"/>
            <a:endParaRPr lang="en-US" altLang="ko" dirty="0"/>
          </a:p>
          <a:p>
            <a:pPr lvl="1"/>
            <a:r>
              <a:rPr lang="en-US" altLang="ko" dirty="0"/>
              <a:t>Total 6 Bytes</a:t>
            </a:r>
          </a:p>
          <a:p>
            <a:pPr lvl="1"/>
            <a:endParaRPr lang="ko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잉크 2"/>
              <p14:cNvContentPartPr/>
              <p14:nvPr/>
            </p14:nvContentPartPr>
            <p14:xfrm>
              <a:off x="10144163" y="1542351"/>
              <a:ext cx="14954" cy="16283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43095" y="1541312"/>
                <a:ext cx="17090" cy="1836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676754"/>
              </p:ext>
            </p:extLst>
          </p:nvPr>
        </p:nvGraphicFramePr>
        <p:xfrm>
          <a:off x="406421" y="1385027"/>
          <a:ext cx="108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85259590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038244021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4764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0671362"/>
              </p:ext>
            </p:extLst>
          </p:nvPr>
        </p:nvGraphicFramePr>
        <p:xfrm>
          <a:off x="406421" y="4156112"/>
          <a:ext cx="1080000" cy="720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975346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85259590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35423398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rgbClr val="89B89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300" dirty="0"/>
                    </a:p>
                  </a:txBody>
                  <a:tcPr marL="84406" marR="84406" marT="42203" marB="42203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36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894709890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7646060" y="3796112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6497484" y="3796112"/>
            <a:ext cx="360000" cy="360000"/>
          </a:xfrm>
          <a:prstGeom prst="rect">
            <a:avLst/>
          </a:prstGeom>
          <a:solidFill>
            <a:srgbClr val="89B89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857484" y="3796112"/>
            <a:ext cx="78739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1Byte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007241" y="3796112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647241" y="980729"/>
            <a:ext cx="360000" cy="36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007241" y="980729"/>
            <a:ext cx="87075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4Bytes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6499846" y="980729"/>
            <a:ext cx="360000" cy="360000"/>
          </a:xfrm>
          <a:prstGeom prst="rect">
            <a:avLst/>
          </a:prstGeom>
          <a:solidFill>
            <a:srgbClr val="89B89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859846" y="980729"/>
            <a:ext cx="787395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1Byte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352451" y="980729"/>
            <a:ext cx="360000" cy="360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44083" latinLnBrk="0"/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712451" y="980729"/>
            <a:ext cx="63190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44083" latinLnBrk="0"/>
            <a:r>
              <a:rPr lang="en-US" altLang="ko-KR" sz="1662" kern="0" dirty="0">
                <a:solidFill>
                  <a:sysClr val="windowText" lastClr="000000"/>
                </a:solidFill>
              </a:rPr>
              <a:t>: 1bit</a:t>
            </a:r>
            <a:endParaRPr lang="ko-KR" altLang="en-US" sz="1662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5913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118582" y="97583"/>
            <a:ext cx="5896324" cy="634081"/>
          </a:xfrm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-KR" dirty="0"/>
              <a:t>UART, ADC, I2C </a:t>
            </a:r>
            <a:r>
              <a:rPr lang="ko-KR" altLang="en-US" dirty="0"/>
              <a:t>활용 및 검증</a:t>
            </a:r>
            <a:endParaRPr lang="ko" altLang="en-US" dirty="0"/>
          </a:p>
        </p:txBody>
      </p:sp>
      <p:pic>
        <p:nvPicPr>
          <p:cNvPr id="11" name="내용 개체 틀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151" y="979749"/>
            <a:ext cx="4933033" cy="16817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214851" y="2704124"/>
            <a:ext cx="606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ADC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778151" y="2704124"/>
            <a:ext cx="3052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UART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51" y="980729"/>
            <a:ext cx="2737104" cy="1680809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214851" y="3030870"/>
            <a:ext cx="3339663" cy="3312058"/>
            <a:chOff x="214851" y="3185541"/>
            <a:chExt cx="3972479" cy="3939643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851" y="5191339"/>
              <a:ext cx="3734321" cy="1933845"/>
            </a:xfrm>
            <a:prstGeom prst="rect">
              <a:avLst/>
            </a:prstGeom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851" y="3185541"/>
              <a:ext cx="3972479" cy="2000529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잉크 11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/>
            <p:spPr/>
          </p:pic>
        </mc:Fallback>
      </mc:AlternateContent>
      <p:sp>
        <p:nvSpPr>
          <p:cNvPr id="14" name="TextBox 13"/>
          <p:cNvSpPr txBox="1"/>
          <p:nvPr/>
        </p:nvSpPr>
        <p:spPr>
          <a:xfrm>
            <a:off x="3778151" y="5973596"/>
            <a:ext cx="3052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I2C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150" y="3116042"/>
            <a:ext cx="4928679" cy="277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237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시험 계획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차 기능 시험</a:t>
            </a:r>
            <a:endParaRPr lang="en-US" altLang="ko-KR" dirty="0"/>
          </a:p>
          <a:p>
            <a:pPr lvl="1"/>
            <a:r>
              <a:rPr lang="en-US" altLang="ko-KR" dirty="0"/>
              <a:t>Demo Board</a:t>
            </a:r>
            <a:r>
              <a:rPr lang="ko-KR" altLang="en-US" dirty="0"/>
              <a:t>와 </a:t>
            </a:r>
            <a:r>
              <a:rPr lang="en-US" altLang="ko-KR" dirty="0"/>
              <a:t>C&amp;DHS </a:t>
            </a:r>
            <a:r>
              <a:rPr lang="ko-KR" altLang="en-US" dirty="0" err="1"/>
              <a:t>보드간의</a:t>
            </a:r>
            <a:r>
              <a:rPr lang="ko-KR" altLang="en-US" dirty="0"/>
              <a:t> 연결을 통해 시험</a:t>
            </a:r>
            <a:endParaRPr lang="en-US" altLang="ko-KR" dirty="0"/>
          </a:p>
          <a:p>
            <a:pPr lvl="2"/>
            <a:r>
              <a:rPr lang="en-US" altLang="ko-KR" dirty="0"/>
              <a:t>Demo Board</a:t>
            </a:r>
            <a:r>
              <a:rPr lang="ko-KR" altLang="en-US" dirty="0"/>
              <a:t>가 다른 </a:t>
            </a:r>
            <a:r>
              <a:rPr lang="en-US" altLang="ko-KR" dirty="0"/>
              <a:t>System</a:t>
            </a:r>
            <a:r>
              <a:rPr lang="ko-KR" altLang="en-US" dirty="0"/>
              <a:t>을 담당</a:t>
            </a:r>
            <a:endParaRPr lang="en-US" altLang="ko-KR" dirty="0"/>
          </a:p>
          <a:p>
            <a:pPr lvl="2"/>
            <a:r>
              <a:rPr lang="ko-KR" altLang="en-US" dirty="0"/>
              <a:t>한번에 한 </a:t>
            </a:r>
            <a:r>
              <a:rPr lang="en-US" altLang="ko-KR" dirty="0"/>
              <a:t>System</a:t>
            </a:r>
            <a:r>
              <a:rPr lang="ko-KR" altLang="en-US" dirty="0"/>
              <a:t>만을 테스트</a:t>
            </a:r>
            <a:endParaRPr lang="en-US" altLang="ko-KR" dirty="0"/>
          </a:p>
          <a:p>
            <a:pPr lvl="1"/>
            <a:r>
              <a:rPr lang="en-US" altLang="ko-KR" dirty="0"/>
              <a:t>Demo Board</a:t>
            </a:r>
            <a:r>
              <a:rPr lang="ko-KR" altLang="en-US" dirty="0"/>
              <a:t>에서</a:t>
            </a:r>
            <a:r>
              <a:rPr lang="en-US" altLang="ko-KR" dirty="0"/>
              <a:t> </a:t>
            </a:r>
            <a:r>
              <a:rPr lang="ko-KR" altLang="en-US" dirty="0"/>
              <a:t>수집할 데이터 표본을 생성</a:t>
            </a:r>
            <a:r>
              <a:rPr lang="en-US" altLang="ko-KR" dirty="0"/>
              <a:t>, C&amp;DHS </a:t>
            </a:r>
            <a:r>
              <a:rPr lang="ko-KR" altLang="en-US" dirty="0"/>
              <a:t>보드에 전달</a:t>
            </a:r>
            <a:endParaRPr lang="en-US" altLang="ko-KR" dirty="0"/>
          </a:p>
          <a:p>
            <a:pPr lvl="1"/>
            <a:r>
              <a:rPr lang="en-US" altLang="ko-KR" dirty="0"/>
              <a:t>C&amp;DHS </a:t>
            </a:r>
            <a:r>
              <a:rPr lang="ko-KR" altLang="en-US" dirty="0"/>
              <a:t>보드에서 수집된 데이터를 활용하여 관련 기능 수행 여부를 확인</a:t>
            </a:r>
            <a:r>
              <a:rPr lang="en-US" altLang="ko-KR" dirty="0"/>
              <a:t>, </a:t>
            </a:r>
            <a:r>
              <a:rPr lang="ko-KR" altLang="en-US" dirty="0"/>
              <a:t>명령 전달</a:t>
            </a:r>
            <a:endParaRPr lang="en-US" altLang="ko-KR" dirty="0"/>
          </a:p>
          <a:p>
            <a:pPr lvl="2"/>
            <a:r>
              <a:rPr lang="en-US" altLang="ko-KR" dirty="0"/>
              <a:t>Debugger</a:t>
            </a:r>
            <a:r>
              <a:rPr lang="ko-KR" altLang="en-US" dirty="0"/>
              <a:t>를 이용하여 관련 기능을 모두 수행하는지 확인하여 검증</a:t>
            </a:r>
            <a:endParaRPr lang="en-US" altLang="ko-KR" dirty="0"/>
          </a:p>
          <a:p>
            <a:pPr lvl="2"/>
            <a:r>
              <a:rPr lang="ko-KR" altLang="en-US" dirty="0"/>
              <a:t>주어진 </a:t>
            </a:r>
            <a:r>
              <a:rPr lang="en-US" altLang="ko-KR" dirty="0"/>
              <a:t>System</a:t>
            </a:r>
            <a:r>
              <a:rPr lang="ko-KR" altLang="en-US" dirty="0"/>
              <a:t>이외의 다른 시스템의 데이터는 임의로 생성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차 기능 시험</a:t>
            </a:r>
            <a:r>
              <a:rPr lang="en-US" altLang="ko-KR" dirty="0"/>
              <a:t>(1)</a:t>
            </a:r>
          </a:p>
          <a:p>
            <a:pPr lvl="1"/>
            <a:r>
              <a:rPr lang="ko-KR" altLang="en-US" dirty="0"/>
              <a:t>한번에 모든 </a:t>
            </a:r>
            <a:r>
              <a:rPr lang="en-US" altLang="ko-KR" dirty="0"/>
              <a:t>System</a:t>
            </a:r>
            <a:r>
              <a:rPr lang="ko-KR" altLang="en-US" dirty="0"/>
              <a:t>을 </a:t>
            </a:r>
            <a:r>
              <a:rPr lang="en-US" altLang="ko-KR" dirty="0"/>
              <a:t>Demo Board</a:t>
            </a:r>
            <a:r>
              <a:rPr lang="ko-KR" altLang="en-US" dirty="0"/>
              <a:t>를 통해 시험</a:t>
            </a:r>
            <a:endParaRPr lang="en-US" altLang="ko-KR" dirty="0"/>
          </a:p>
          <a:p>
            <a:pPr lvl="2"/>
            <a:r>
              <a:rPr lang="ko-KR" altLang="en-US" dirty="0"/>
              <a:t>한번에 모든 </a:t>
            </a:r>
            <a:r>
              <a:rPr lang="en-US" altLang="ko-KR" dirty="0"/>
              <a:t>System</a:t>
            </a:r>
            <a:r>
              <a:rPr lang="ko-KR" altLang="en-US" dirty="0"/>
              <a:t>을 연결하여 진행</a:t>
            </a:r>
            <a:endParaRPr lang="en-US" altLang="ko-KR" dirty="0"/>
          </a:p>
          <a:p>
            <a:pPr lvl="1"/>
            <a:r>
              <a:rPr lang="ko-KR" altLang="en-US" dirty="0"/>
              <a:t>방법은 위와 동일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차 기능 시험</a:t>
            </a:r>
            <a:r>
              <a:rPr lang="en-US" altLang="ko-KR" dirty="0"/>
              <a:t>(2)</a:t>
            </a:r>
          </a:p>
          <a:p>
            <a:pPr lvl="1"/>
            <a:r>
              <a:rPr lang="ko-KR" altLang="en-US" dirty="0"/>
              <a:t>각 </a:t>
            </a:r>
            <a:r>
              <a:rPr lang="en-US" altLang="ko-KR" dirty="0"/>
              <a:t>System</a:t>
            </a:r>
            <a:r>
              <a:rPr lang="ko-KR" altLang="en-US" dirty="0"/>
              <a:t>의 실제 보드와의 연결을 통해 시험</a:t>
            </a:r>
            <a:endParaRPr lang="en-US" altLang="ko-KR" dirty="0"/>
          </a:p>
          <a:p>
            <a:pPr lvl="2"/>
            <a:r>
              <a:rPr lang="ko-KR" altLang="en-US" dirty="0"/>
              <a:t>한번에 한 </a:t>
            </a:r>
            <a:r>
              <a:rPr lang="en-US" altLang="ko-KR" dirty="0"/>
              <a:t>System</a:t>
            </a:r>
            <a:r>
              <a:rPr lang="ko-KR" altLang="en-US" dirty="0"/>
              <a:t>만을 연결하여 진행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차 기능 시험</a:t>
            </a:r>
            <a:endParaRPr lang="en-US" altLang="ko-KR" dirty="0"/>
          </a:p>
          <a:p>
            <a:pPr lvl="1"/>
            <a:r>
              <a:rPr lang="ko-KR" altLang="en-US" dirty="0"/>
              <a:t>각 </a:t>
            </a:r>
            <a:r>
              <a:rPr lang="en-US" altLang="ko-KR" dirty="0"/>
              <a:t>System</a:t>
            </a:r>
            <a:r>
              <a:rPr lang="ko-KR" altLang="en-US" dirty="0"/>
              <a:t>의 실제 보드와 연결을 통해 시험</a:t>
            </a:r>
            <a:endParaRPr lang="en-US" altLang="ko-KR" dirty="0"/>
          </a:p>
          <a:p>
            <a:pPr lvl="2"/>
            <a:r>
              <a:rPr lang="ko-KR" altLang="en-US" dirty="0"/>
              <a:t>한번에 모든 </a:t>
            </a:r>
            <a:r>
              <a:rPr lang="en-US" altLang="ko-KR" dirty="0"/>
              <a:t>System</a:t>
            </a:r>
            <a:r>
              <a:rPr lang="ko-KR" altLang="en-US" dirty="0"/>
              <a:t>을 연결하여 진행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93159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문서 관리</a:t>
            </a:r>
          </a:p>
        </p:txBody>
      </p:sp>
      <p:graphicFrame>
        <p:nvGraphicFramePr>
          <p:cNvPr id="10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0294888"/>
              </p:ext>
            </p:extLst>
          </p:nvPr>
        </p:nvGraphicFramePr>
        <p:xfrm>
          <a:off x="215412" y="980729"/>
          <a:ext cx="8661885" cy="302455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32377">
                  <a:extLst>
                    <a:ext uri="{9D8B030D-6E8A-4147-A177-3AD203B41FA5}">
                      <a16:colId xmlns:a16="http://schemas.microsoft.com/office/drawing/2014/main" val="1646775518"/>
                    </a:ext>
                  </a:extLst>
                </a:gridCol>
                <a:gridCol w="1732377">
                  <a:extLst>
                    <a:ext uri="{9D8B030D-6E8A-4147-A177-3AD203B41FA5}">
                      <a16:colId xmlns:a16="http://schemas.microsoft.com/office/drawing/2014/main" val="1598526584"/>
                    </a:ext>
                  </a:extLst>
                </a:gridCol>
                <a:gridCol w="1732377">
                  <a:extLst>
                    <a:ext uri="{9D8B030D-6E8A-4147-A177-3AD203B41FA5}">
                      <a16:colId xmlns:a16="http://schemas.microsoft.com/office/drawing/2014/main" val="3020456211"/>
                    </a:ext>
                  </a:extLst>
                </a:gridCol>
                <a:gridCol w="1732377">
                  <a:extLst>
                    <a:ext uri="{9D8B030D-6E8A-4147-A177-3AD203B41FA5}">
                      <a16:colId xmlns:a16="http://schemas.microsoft.com/office/drawing/2014/main" val="2265595292"/>
                    </a:ext>
                  </a:extLst>
                </a:gridCol>
                <a:gridCol w="1732377">
                  <a:extLst>
                    <a:ext uri="{9D8B030D-6E8A-4147-A177-3AD203B41FA5}">
                      <a16:colId xmlns:a16="http://schemas.microsoft.com/office/drawing/2014/main" val="20722620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문서번호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제목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상태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비고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담당</a:t>
                      </a:r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148783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DR113000_001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C&amp;DHS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요구사항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작성완료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김현근</a:t>
                      </a:r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22046404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DR113000_002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C&amp;DHS </a:t>
                      </a:r>
                      <a:r>
                        <a:rPr lang="ko-KR" altLang="en-US" sz="1100" dirty="0"/>
                        <a:t>보드 설계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작성중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김세호</a:t>
                      </a:r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2551675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DR113000_003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FSW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설계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작성예정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CDR+1M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김현근</a:t>
                      </a:r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31536082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DR113000_004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Data Management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작성중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김이삭</a:t>
                      </a:r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12045018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DR113000_005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Task </a:t>
                      </a:r>
                      <a:r>
                        <a:rPr lang="ko-KR" altLang="en-US" sz="1100" dirty="0"/>
                        <a:t>설계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작성예정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CDR+1M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김이삭</a:t>
                      </a:r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28784588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TR113000_001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H/W </a:t>
                      </a:r>
                      <a:r>
                        <a:rPr lang="ko-KR" altLang="en-US" sz="1100" dirty="0"/>
                        <a:t>관련 자료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작성중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김현근</a:t>
                      </a:r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4197379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TR113000_002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S/W </a:t>
                      </a:r>
                      <a:r>
                        <a:rPr lang="ko-KR" altLang="en-US" sz="1100" dirty="0"/>
                        <a:t>관련 자료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작성예정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CDR+2M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김현근</a:t>
                      </a:r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29297830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PM113000_001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Data Packet </a:t>
                      </a:r>
                      <a:r>
                        <a:rPr lang="ko-KR" altLang="en-US" sz="1100" dirty="0"/>
                        <a:t>전송 시험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작성중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김이삭</a:t>
                      </a:r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31000156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PM113000_002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SD</a:t>
                      </a:r>
                      <a:r>
                        <a:rPr lang="en-US" altLang="ko-KR" sz="1100" baseline="0" dirty="0"/>
                        <a:t> Card </a:t>
                      </a:r>
                      <a:r>
                        <a:rPr lang="ko-KR" altLang="en-US" sz="1100" baseline="0" dirty="0"/>
                        <a:t>활용 시험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작성예정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CDR+1M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김이삭</a:t>
                      </a:r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34940744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PM113000_003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FSW </a:t>
                      </a:r>
                      <a:r>
                        <a:rPr lang="ko-KR" altLang="en-US" sz="1100" dirty="0" err="1"/>
                        <a:t>모듈별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동작 시험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작성예정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CDR+1M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김현근</a:t>
                      </a:r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178922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PM113000_004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FSW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동작 시험</a:t>
                      </a:r>
                      <a:endParaRPr lang="ko-KR" altLang="en-US" sz="110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작성예정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CDR+2M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김현근</a:t>
                      </a:r>
                      <a:endParaRPr lang="en-US" altLang="ko-KR" sz="11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119525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72607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위험요소 관리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graphicFrame>
        <p:nvGraphicFramePr>
          <p:cNvPr id="6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2912279"/>
              </p:ext>
            </p:extLst>
          </p:nvPr>
        </p:nvGraphicFramePr>
        <p:xfrm>
          <a:off x="215005" y="980729"/>
          <a:ext cx="8662987" cy="1874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3723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95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95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915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위험요소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위험성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가능성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해결방법</a:t>
                      </a: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시스템간 충돌로 인한 데이터 손실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Low</a:t>
                      </a:r>
                      <a:r>
                        <a:rPr lang="en-US" altLang="ko-KR" sz="1200" baseline="0" dirty="0">
                          <a:latin typeface="+mn-lt"/>
                        </a:rPr>
                        <a:t> Risk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2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코드 최적화 및 충분한 테스트</a:t>
                      </a: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예상치 못한 버그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Low Risk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1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+mn-lt"/>
                        </a:rPr>
                        <a:t>충분한 테스트를 통한 예방</a:t>
                      </a: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77925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+mn-lt"/>
                        </a:rPr>
                        <a:t>무한 루프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Low</a:t>
                      </a:r>
                      <a:r>
                        <a:rPr lang="en-US" altLang="ko-KR" sz="1200" baseline="0" dirty="0">
                          <a:latin typeface="+mn-lt"/>
                        </a:rPr>
                        <a:t> Risk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1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충분한 테스트와 알고리즘적 검증</a:t>
                      </a: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607">
                <a:tc>
                  <a:txBody>
                    <a:bodyPr/>
                    <a:lstStyle/>
                    <a:p>
                      <a:pPr marL="0" marR="0" indent="0" algn="ctr" defTabSz="77925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Kill</a:t>
                      </a:r>
                      <a:r>
                        <a:rPr lang="en-US" altLang="ko-KR" sz="1200" baseline="0" dirty="0">
                          <a:latin typeface="+mn-lt"/>
                        </a:rPr>
                        <a:t> SW </a:t>
                      </a:r>
                      <a:r>
                        <a:rPr lang="ko-KR" altLang="en-US" sz="1200" baseline="0" dirty="0">
                          <a:latin typeface="+mn-lt"/>
                        </a:rPr>
                        <a:t>실행 불가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Low Risk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1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n-lt"/>
                        </a:rPr>
                        <a:t>충분한 테스트를 통한 안전성 검증</a:t>
                      </a: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77925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+mn-lt"/>
                        </a:rPr>
                        <a:t>하드웨어 손상으로 인한 통신 불가</a:t>
                      </a: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Low Risk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lt"/>
                        </a:rPr>
                        <a:t>1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aseline="0" dirty="0">
                          <a:latin typeface="+mn-lt"/>
                        </a:rPr>
                        <a:t>검증된 하드웨어 사용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2192" marR="72192" marT="34290" marB="3429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4278362"/>
              </p:ext>
            </p:extLst>
          </p:nvPr>
        </p:nvGraphicFramePr>
        <p:xfrm>
          <a:off x="585981" y="3572620"/>
          <a:ext cx="7920880" cy="2119122"/>
        </p:xfrm>
        <a:graphic>
          <a:graphicData uri="http://schemas.openxmlformats.org/drawingml/2006/table">
            <a:tbl>
              <a:tblPr firstCol="1" bandRow="1">
                <a:tableStyleId>{21E4AEA4-8DFA-4A89-87EB-49C32662AFE0}</a:tableStyleId>
              </a:tblPr>
              <a:tblGrid>
                <a:gridCol w="13332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76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89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effectLst/>
                          <a:latin typeface="+mn-ea"/>
                          <a:ea typeface="+mn-ea"/>
                        </a:rPr>
                        <a:t>Low Risk</a:t>
                      </a: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모든 관련 요구사항이 구체적으로 정의되어있을 경우</a:t>
                      </a:r>
                    </a:p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성능 요구사항이 부품의 규격을 만족할 경우</a:t>
                      </a:r>
                    </a:p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채택 가능한 기술이 존재할 경우</a:t>
                      </a:r>
                    </a:p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최소의 수정을 통해 적용 가능한 하드웨어 또는 소프트웨어가 존재할 경우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26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effectLst/>
                          <a:latin typeface="+mn-ea"/>
                          <a:ea typeface="+mn-ea"/>
                        </a:rPr>
                        <a:t>Medium Risk</a:t>
                      </a: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응용 가능한 기술이 존재할 경우</a:t>
                      </a:r>
                    </a:p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중요한 수정을 통해 적용 가능한 하드웨어 또는 소프트웨어가 존재할 경우</a:t>
                      </a:r>
                    </a:p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개발 일정에 여유가 없을 경우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542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effectLst/>
                          <a:latin typeface="+mn-ea"/>
                          <a:ea typeface="+mn-ea"/>
                        </a:rPr>
                        <a:t>High Risk</a:t>
                      </a: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관련 요구사항이 구체적으로 정의되어 있지 않을 경우</a:t>
                      </a:r>
                    </a:p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응용 가능한 기술이 존재하지 않을 경우</a:t>
                      </a:r>
                    </a:p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미해결된 기술적 문제가 남아 있을 경우</a:t>
                      </a:r>
                    </a:p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고도의 설계를 요구하는 경우</a:t>
                      </a:r>
                    </a:p>
                    <a:p>
                      <a:pPr marL="0" marR="0" indent="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0" dirty="0">
                          <a:effectLst/>
                          <a:latin typeface="+mn-ea"/>
                          <a:ea typeface="+mn-ea"/>
                        </a:rPr>
                        <a:t>․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새로운 하드웨어 또는 소프트웨어를 </a:t>
                      </a:r>
                      <a:r>
                        <a:rPr lang="ko-KR" altLang="en-US" sz="1100" kern="0" spc="0" dirty="0" err="1">
                          <a:effectLst/>
                          <a:latin typeface="+mn-ea"/>
                          <a:ea typeface="+mn-ea"/>
                        </a:rPr>
                        <a:t>개발해야할</a:t>
                      </a:r>
                      <a:r>
                        <a:rPr lang="ko-KR" altLang="en-US" sz="1100" kern="0" spc="0" dirty="0">
                          <a:effectLst/>
                          <a:latin typeface="+mn-ea"/>
                          <a:ea typeface="+mn-ea"/>
                        </a:rPr>
                        <a:t> 경우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34914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 계획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설계된 보드를 이용한 환경 구축</a:t>
            </a:r>
            <a:endParaRPr lang="en-US" altLang="ko-KR" dirty="0"/>
          </a:p>
          <a:p>
            <a:r>
              <a:rPr lang="ko-KR" altLang="en-US" dirty="0"/>
              <a:t>다른 서브시스템들과 </a:t>
            </a:r>
            <a:r>
              <a:rPr lang="en-US" altLang="ko-KR" dirty="0"/>
              <a:t>UART </a:t>
            </a:r>
            <a:r>
              <a:rPr lang="ko-KR" altLang="en-US" dirty="0"/>
              <a:t>통신 테스트</a:t>
            </a:r>
            <a:endParaRPr lang="en-US" altLang="ko-KR" dirty="0"/>
          </a:p>
          <a:p>
            <a:r>
              <a:rPr lang="en-US" altLang="ko-KR" dirty="0"/>
              <a:t>SD Card </a:t>
            </a:r>
            <a:r>
              <a:rPr lang="ko-KR" altLang="en-US" dirty="0"/>
              <a:t>소켓을 통한 </a:t>
            </a:r>
            <a:r>
              <a:rPr lang="en-US" altLang="ko-KR" dirty="0"/>
              <a:t>SDIO </a:t>
            </a:r>
            <a:r>
              <a:rPr lang="ko-KR" altLang="en-US" dirty="0"/>
              <a:t>테스트</a:t>
            </a:r>
            <a:endParaRPr lang="en-US" altLang="ko-KR" dirty="0"/>
          </a:p>
          <a:p>
            <a:r>
              <a:rPr lang="en-US" altLang="ko-KR" dirty="0"/>
              <a:t>S-band</a:t>
            </a:r>
            <a:r>
              <a:rPr lang="ko-KR" altLang="en-US" dirty="0"/>
              <a:t>와 </a:t>
            </a:r>
            <a:r>
              <a:rPr lang="en-US" altLang="ko-KR" dirty="0"/>
              <a:t>I2C </a:t>
            </a:r>
            <a:r>
              <a:rPr lang="ko-KR" altLang="en-US" dirty="0"/>
              <a:t>통신 테스트</a:t>
            </a:r>
            <a:endParaRPr lang="en-US" altLang="ko-KR" dirty="0"/>
          </a:p>
          <a:p>
            <a:r>
              <a:rPr lang="en-US" altLang="ko-KR" dirty="0"/>
              <a:t>RTOS </a:t>
            </a:r>
            <a:r>
              <a:rPr lang="ko-KR" altLang="en-US" dirty="0"/>
              <a:t>운용 알고리즘 실험 및 검증</a:t>
            </a:r>
            <a:endParaRPr lang="en-US" altLang="ko-KR" dirty="0"/>
          </a:p>
          <a:p>
            <a:r>
              <a:rPr lang="ko-KR" altLang="en-US" dirty="0"/>
              <a:t>시스템 보안을 위한 </a:t>
            </a:r>
            <a:r>
              <a:rPr lang="en-US" altLang="ko-KR" dirty="0"/>
              <a:t>Security model</a:t>
            </a:r>
            <a:r>
              <a:rPr lang="ko-KR" altLang="en-US" dirty="0"/>
              <a:t>검토</a:t>
            </a:r>
            <a:endParaRPr lang="en-US" altLang="ko-KR" dirty="0"/>
          </a:p>
          <a:p>
            <a:r>
              <a:rPr lang="ko-KR" altLang="en-US" dirty="0"/>
              <a:t>코드 최적화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8660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C&amp;DHS</a:t>
            </a:r>
            <a:r>
              <a:rPr lang="en-US" altLang="ko"/>
              <a:t> </a:t>
            </a:r>
            <a:r>
              <a:rPr lang="ko-KR" altLang="en-US" dirty="0"/>
              <a:t>개요</a:t>
            </a:r>
            <a:endParaRPr lang="ko" altLang="en-US" dirty="0"/>
          </a:p>
        </p:txBody>
      </p:sp>
      <p:graphicFrame>
        <p:nvGraphicFramePr>
          <p:cNvPr id="4" name="표 4"/>
          <p:cNvGraphicFramePr/>
          <p:nvPr>
            <p:extLst>
              <p:ext uri="{D42A27DB-BD31-4B8C-83A1-F6EECF244321}">
                <p14:modId xmlns:p14="http://schemas.microsoft.com/office/powerpoint/2010/main" val="1256946971"/>
              </p:ext>
            </p:extLst>
          </p:nvPr>
        </p:nvGraphicFramePr>
        <p:xfrm>
          <a:off x="4141471" y="980730"/>
          <a:ext cx="4736522" cy="5429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72281">
                  <a:extLst>
                    <a:ext uri="{9D8B030D-6E8A-4147-A177-3AD203B41FA5}">
                      <a16:colId xmlns:a16="http://schemas.microsoft.com/office/drawing/2014/main" val="2880228830"/>
                    </a:ext>
                  </a:extLst>
                </a:gridCol>
                <a:gridCol w="3464241">
                  <a:extLst>
                    <a:ext uri="{9D8B030D-6E8A-4147-A177-3AD203B41FA5}">
                      <a16:colId xmlns:a16="http://schemas.microsoft.com/office/drawing/2014/main" val="2176249158"/>
                    </a:ext>
                  </a:extLst>
                </a:gridCol>
              </a:tblGrid>
              <a:tr h="3664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0" dirty="0"/>
                        <a:t>기능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0" dirty="0">
                          <a:latin typeface="Malgun Gothic" charset="0"/>
                        </a:rPr>
                        <a:t>설명</a:t>
                      </a:r>
                      <a:endParaRPr lang="en-US" altLang="en-US" sz="1300" b="0" dirty="0">
                        <a:latin typeface="Malgun Gothic" charset="0"/>
                      </a:endParaRPr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1915519309"/>
                  </a:ext>
                </a:extLst>
              </a:tr>
              <a:tr h="174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시스템 통신/제어</a:t>
                      </a:r>
                      <a:endParaRPr lang="ko-KR" altLang="en-US" sz="1300" b="0" dirty="0"/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/>
                        <a:t>EPS : 전력 상태 점검 및 히터 제어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300"/>
                        <a:t>CS</a:t>
                      </a:r>
                      <a:r>
                        <a:rPr lang="en-US" altLang="ko-KR" sz="1300" baseline="0"/>
                        <a:t> </a:t>
                      </a:r>
                      <a:r>
                        <a:rPr lang="en-US" altLang="ko-KR" sz="1300"/>
                        <a:t>: </a:t>
                      </a:r>
                      <a:r>
                        <a:rPr lang="ko-KR" altLang="en-US" sz="1300"/>
                        <a:t>통신</a:t>
                      </a:r>
                      <a:r>
                        <a:rPr lang="en-US" altLang="ko-KR" sz="1300"/>
                        <a:t> </a:t>
                      </a:r>
                      <a:r>
                        <a:rPr lang="ko-KR" altLang="en-US" sz="1300"/>
                        <a:t>데이터</a:t>
                      </a:r>
                      <a:r>
                        <a:rPr lang="en-US" altLang="ko-KR" sz="1300"/>
                        <a:t> </a:t>
                      </a:r>
                      <a:r>
                        <a:rPr lang="ko-KR" altLang="en-US" sz="1300"/>
                        <a:t>패킷</a:t>
                      </a:r>
                      <a:r>
                        <a:rPr lang="en-US" altLang="ko-KR" sz="1300"/>
                        <a:t> </a:t>
                      </a:r>
                      <a:r>
                        <a:rPr lang="ko-KR" altLang="en-US" sz="1300"/>
                        <a:t>전송</a:t>
                      </a:r>
                      <a:r>
                        <a:rPr lang="en-US" altLang="ko-KR" sz="1300"/>
                        <a:t>및 </a:t>
                      </a:r>
                      <a:r>
                        <a:rPr lang="ko-KR" altLang="en-US" sz="1300"/>
                        <a:t>통신</a:t>
                      </a:r>
                      <a:r>
                        <a:rPr lang="en-US" altLang="ko-KR" sz="1300"/>
                        <a:t> </a:t>
                      </a:r>
                      <a:r>
                        <a:rPr lang="ko-KR" altLang="en-US" sz="1300"/>
                        <a:t>명령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/>
                        <a:t>PS : 영상 데이터 수집, 촬영 명령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/>
                        <a:t>ADCS </a:t>
                      </a:r>
                      <a:r>
                        <a:rPr lang="en-US" altLang="en-US" sz="1300"/>
                        <a:t>: </a:t>
                      </a:r>
                      <a:r>
                        <a:rPr lang="ko-KR" altLang="en-US" sz="1300"/>
                        <a:t>자세 제어</a:t>
                      </a:r>
                      <a:r>
                        <a:rPr lang="en-US" altLang="en-US" sz="1300"/>
                        <a:t> </a:t>
                      </a:r>
                      <a:r>
                        <a:rPr lang="ko-KR" altLang="en-US" sz="1300"/>
                        <a:t>명령</a:t>
                      </a:r>
                      <a:r>
                        <a:rPr lang="en-US" altLang="en-US" sz="1300"/>
                        <a:t>및 </a:t>
                      </a:r>
                      <a:r>
                        <a:rPr lang="ko-KR" altLang="en-US" sz="1300"/>
                        <a:t>상호</a:t>
                      </a:r>
                      <a:r>
                        <a:rPr lang="en-US" altLang="en-US" sz="1300"/>
                        <a:t> </a:t>
                      </a:r>
                      <a:r>
                        <a:rPr lang="ko-KR" altLang="en-US" sz="1300"/>
                        <a:t>데이터</a:t>
                      </a:r>
                      <a:r>
                        <a:rPr lang="en-US" altLang="en-US" sz="1300"/>
                        <a:t> </a:t>
                      </a:r>
                      <a:r>
                        <a:rPr lang="ko-KR" altLang="en-US" sz="1300"/>
                        <a:t>교환</a:t>
                      </a:r>
                    </a:p>
                    <a:p>
                      <a:pPr latinLnBrk="1"/>
                      <a:endParaRPr lang="ko-KR" altLang="en-US" sz="1300"/>
                    </a:p>
                    <a:p>
                      <a:pPr latinLnBrk="1"/>
                      <a:r>
                        <a:rPr lang="ko-KR" altLang="en-US" sz="1300"/>
                        <a:t>각 파트에서 데이터 수집 후 필요 데이터 및 명령 하달</a:t>
                      </a:r>
                      <a:endParaRPr lang="en-US" altLang="en-US" sz="1300" b="0" dirty="0">
                        <a:latin typeface="Malgun Gothic" charset="0"/>
                      </a:endParaRPr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1642995521"/>
                  </a:ext>
                </a:extLst>
              </a:tr>
              <a:tr h="16513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데이터 관리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/>
                        <a:t>데이터 저장 및 분리 : </a:t>
                      </a:r>
                      <a:r>
                        <a:rPr lang="en-US" altLang="ko-KR" sz="1300"/>
                        <a:t>DMA</a:t>
                      </a:r>
                      <a:r>
                        <a:rPr lang="ko-KR" altLang="en-US" sz="1300"/>
                        <a:t>를 활용하여 각 파트에서 전송된 데이터를 실시간으로 지정된 자료 구조로 저장, 정리 한다.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/>
                        <a:t>데이터 스토리지 관리 : 잔여 스토리지에 따라 효율적으로 데이터를 저장 할 수 있도록 차별화된 데이터 저장 알고리즘을 적용한다.</a:t>
                      </a:r>
                      <a:endParaRPr lang="ko-KR" altLang="en-US" sz="13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1306753497"/>
                  </a:ext>
                </a:extLst>
              </a:tr>
              <a:tr h="166866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위성 운용 모드 관리</a:t>
                      </a:r>
                    </a:p>
                  </a:txBody>
                  <a:tcPr marL="84406" marR="84406" marT="42203" marB="42203"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300" dirty="0" err="1"/>
                        <a:t>Initiali</a:t>
                      </a:r>
                      <a:r>
                        <a:rPr lang="en-US" altLang="ko-KR" sz="1300" dirty="0" err="1"/>
                        <a:t>ze</a:t>
                      </a:r>
                      <a:r>
                        <a:rPr lang="en-US" altLang="ko-KR" sz="1300" dirty="0"/>
                        <a:t> mode : </a:t>
                      </a:r>
                      <a:r>
                        <a:rPr lang="ko-KR" altLang="en-US" sz="1300" dirty="0"/>
                        <a:t>위성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분리</a:t>
                      </a:r>
                      <a:r>
                        <a:rPr lang="en-US" altLang="ko-KR" sz="1300" dirty="0"/>
                        <a:t>후 </a:t>
                      </a:r>
                      <a:r>
                        <a:rPr lang="ko-KR" altLang="en-US" sz="1300" dirty="0"/>
                        <a:t>초기화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모드</a:t>
                      </a:r>
                      <a:r>
                        <a:rPr lang="en-US" altLang="ko-KR" sz="1300" dirty="0"/>
                        <a:t>(첫 </a:t>
                      </a:r>
                      <a:r>
                        <a:rPr lang="ko-KR" altLang="en-US" sz="1300" dirty="0"/>
                        <a:t>교신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대기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300" dirty="0"/>
                        <a:t>Mission mode : </a:t>
                      </a:r>
                      <a:r>
                        <a:rPr lang="ko-KR" altLang="en-US" sz="1300" dirty="0"/>
                        <a:t>미션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운용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모드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메가 번개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관찰</a:t>
                      </a:r>
                      <a:r>
                        <a:rPr lang="en-US" altLang="ko-KR" sz="1300" dirty="0"/>
                        <a:t>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300" dirty="0"/>
                        <a:t>House Keeping  mode : </a:t>
                      </a:r>
                      <a:r>
                        <a:rPr lang="ko-KR" altLang="en-US" sz="1300" dirty="0"/>
                        <a:t>데이터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수집 </a:t>
                      </a:r>
                      <a:r>
                        <a:rPr lang="en-US" altLang="ko-KR" sz="1300" dirty="0"/>
                        <a:t>및 </a:t>
                      </a:r>
                      <a:r>
                        <a:rPr lang="ko-KR" altLang="en-US" sz="1300" dirty="0"/>
                        <a:t>전력 충전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위성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상태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검토</a:t>
                      </a:r>
                      <a:r>
                        <a:rPr lang="en-US" altLang="ko-KR" sz="1300" dirty="0"/>
                        <a:t> 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300" dirty="0"/>
                        <a:t>Communication mode : </a:t>
                      </a:r>
                      <a:r>
                        <a:rPr lang="ko-KR" altLang="en-US" sz="1300" dirty="0"/>
                        <a:t>지상국과의 통신을 담당</a:t>
                      </a:r>
                      <a:endParaRPr lang="en-US" altLang="ko-KR" sz="1300" dirty="0"/>
                    </a:p>
                  </a:txBody>
                  <a:tcPr marL="84406" marR="84406" marT="42203" marB="42203" anchor="ctr"/>
                </a:tc>
                <a:extLst>
                  <a:ext uri="{0D108BD9-81ED-4DB2-BD59-A6C34878D82A}">
                    <a16:rowId xmlns:a16="http://schemas.microsoft.com/office/drawing/2014/main" val="2294511373"/>
                  </a:ext>
                </a:extLst>
              </a:tr>
            </a:tbl>
          </a:graphicData>
        </a:graphic>
      </p:graphicFrame>
      <p:pic>
        <p:nvPicPr>
          <p:cNvPr id="8" name="내용 개체 틀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041" y="2167768"/>
            <a:ext cx="4949141" cy="331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441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C&amp;DHS </a:t>
            </a:r>
            <a:r>
              <a:rPr lang="ko-KR" altLang="en-US" dirty="0"/>
              <a:t>요구조건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4851" y="6128662"/>
            <a:ext cx="3809056" cy="223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64012" latinLnBrk="0"/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※</a:t>
            </a:r>
            <a:r>
              <a:rPr lang="ko-KR" altLang="en-US" sz="852" kern="0" dirty="0">
                <a:solidFill>
                  <a:prstClr val="black"/>
                </a:solidFill>
                <a:latin typeface="맑은 고딕"/>
              </a:rPr>
              <a:t> </a:t>
            </a:r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I:</a:t>
            </a:r>
            <a:r>
              <a:rPr lang="ko-KR" altLang="en-US" sz="852" kern="0" dirty="0">
                <a:solidFill>
                  <a:prstClr val="black"/>
                </a:solidFill>
                <a:latin typeface="맑은 고딕"/>
              </a:rPr>
              <a:t>검사</a:t>
            </a:r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(</a:t>
            </a:r>
            <a:r>
              <a:rPr lang="en-US" sz="852" kern="0" dirty="0">
                <a:solidFill>
                  <a:prstClr val="black"/>
                </a:solidFill>
                <a:latin typeface="맑은 고딕"/>
              </a:rPr>
              <a:t>Inspection), A:</a:t>
            </a:r>
            <a:r>
              <a:rPr lang="ko-KR" altLang="en-US" sz="852" kern="0" dirty="0">
                <a:solidFill>
                  <a:prstClr val="black"/>
                </a:solidFill>
                <a:latin typeface="맑은 고딕"/>
              </a:rPr>
              <a:t>분석</a:t>
            </a:r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(</a:t>
            </a:r>
            <a:r>
              <a:rPr lang="en-US" sz="852" kern="0" dirty="0">
                <a:solidFill>
                  <a:prstClr val="black"/>
                </a:solidFill>
                <a:latin typeface="맑은 고딕"/>
              </a:rPr>
              <a:t>Analysis), D:</a:t>
            </a:r>
            <a:r>
              <a:rPr lang="ko-KR" altLang="en-US" sz="852" kern="0" dirty="0">
                <a:solidFill>
                  <a:prstClr val="black"/>
                </a:solidFill>
                <a:latin typeface="맑은 고딕"/>
              </a:rPr>
              <a:t>시연</a:t>
            </a:r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(</a:t>
            </a:r>
            <a:r>
              <a:rPr lang="en-US" sz="852" kern="0" dirty="0">
                <a:solidFill>
                  <a:prstClr val="black"/>
                </a:solidFill>
                <a:latin typeface="맑은 고딕"/>
              </a:rPr>
              <a:t>Demonstration), T:</a:t>
            </a:r>
            <a:r>
              <a:rPr lang="ko-KR" altLang="en-US" sz="852" kern="0" dirty="0">
                <a:solidFill>
                  <a:prstClr val="black"/>
                </a:solidFill>
                <a:latin typeface="맑은 고딕"/>
              </a:rPr>
              <a:t>시험</a:t>
            </a:r>
            <a:r>
              <a:rPr lang="en-US" altLang="ko-KR" sz="852" kern="0" dirty="0">
                <a:solidFill>
                  <a:prstClr val="black"/>
                </a:solidFill>
                <a:latin typeface="맑은 고딕"/>
              </a:rPr>
              <a:t>(</a:t>
            </a:r>
            <a:r>
              <a:rPr lang="en-US" sz="852" kern="0" dirty="0">
                <a:solidFill>
                  <a:prstClr val="black"/>
                </a:solidFill>
                <a:latin typeface="맑은 고딕"/>
              </a:rPr>
              <a:t>Test)</a:t>
            </a:r>
            <a:endParaRPr lang="en-US" sz="852" kern="0" dirty="0">
              <a:solidFill>
                <a:prstClr val="black"/>
              </a:solidFill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139446"/>
              </p:ext>
            </p:extLst>
          </p:nvPr>
        </p:nvGraphicFramePr>
        <p:xfrm>
          <a:off x="214851" y="980729"/>
          <a:ext cx="8663140" cy="508153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05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1047">
                  <a:extLst>
                    <a:ext uri="{9D8B030D-6E8A-4147-A177-3AD203B41FA5}">
                      <a16:colId xmlns:a16="http://schemas.microsoft.com/office/drawing/2014/main" val="4162679125"/>
                    </a:ext>
                  </a:extLst>
                </a:gridCol>
                <a:gridCol w="5573490">
                  <a:extLst>
                    <a:ext uri="{9D8B030D-6E8A-4147-A177-3AD203B41FA5}">
                      <a16:colId xmlns:a16="http://schemas.microsoft.com/office/drawing/2014/main" val="1321743585"/>
                    </a:ext>
                  </a:extLst>
                </a:gridCol>
                <a:gridCol w="6663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6394">
                  <a:extLst>
                    <a:ext uri="{9D8B030D-6E8A-4147-A177-3AD203B41FA5}">
                      <a16:colId xmlns:a16="http://schemas.microsoft.com/office/drawing/2014/main" val="295026138"/>
                    </a:ext>
                  </a:extLst>
                </a:gridCol>
              </a:tblGrid>
              <a:tr h="17743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+mn-lt"/>
                        </a:rPr>
                        <a:t>번호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+mn-lt"/>
                        </a:rPr>
                        <a:t>제목</a:t>
                      </a:r>
                      <a:endParaRPr lang="en-US" altLang="ko-KR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+mn-lt"/>
                        </a:rPr>
                        <a:t>요구조건</a:t>
                      </a:r>
                      <a:endParaRPr lang="en-US" altLang="ko-KR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+mn-lt"/>
                        </a:rPr>
                        <a:t>검증 방법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검증 완료</a:t>
                      </a:r>
                      <a:endParaRPr lang="en-US" sz="1000" b="1" u="none" strike="noStrike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184"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1000" b="1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기능</a:t>
                      </a:r>
                      <a:endParaRPr kumimoji="0" lang="en-US" sz="1000" b="1" i="0" u="none" strike="noStrike" kern="0" cap="none" spc="0" normalizeH="0" baseline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kumimoji="0" lang="en-US" sz="1000" b="1" i="0" u="none" strike="noStrike" kern="0" cap="none" spc="0" normalizeH="0" baseline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8287787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CDSR0101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Operating System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실시간 운영체제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(RTOS)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를 가져야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  <a:latin typeface="+mn-lt"/>
                        </a:rPr>
                        <a:t>I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I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CDSR0102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임무 지속성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</a:t>
                      </a:r>
                      <a:r>
                        <a:rPr lang="ko-KR" altLang="en-US" sz="900" kern="0" spc="0" dirty="0" err="1">
                          <a:effectLst/>
                          <a:latin typeface="+mn-lt"/>
                        </a:rPr>
                        <a:t>지상국의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 별도 명령 없이 최소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3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일 이상 작동해야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  <a:latin typeface="+mn-lt"/>
                        </a:rPr>
                        <a:t>D, 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634557947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CDSR0103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임무 지속성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별도의 지상국 명령이 없을 경우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,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미리 지정된 동작을 수행해야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  <a:latin typeface="+mn-lt"/>
                        </a:rPr>
                        <a:t>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3479222498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CDSR0104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상태 이상 검출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각 파트 부품의 고장을 검출 가능해야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  <a:latin typeface="+mn-lt"/>
                        </a:rPr>
                        <a:t>D, 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975647820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CDSR0105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데이터 보존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별도의 지상국 명령이 없을 경우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,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데이터 손실이 발생하지 않도록 해야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A, T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A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604975306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CDSR0106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effectLst/>
                          <a:latin typeface="+mn-lt"/>
                        </a:rPr>
                        <a:t>데이터 보존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데이터가 메모리를 초과 할 경우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,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비슷한 값들을 정리해서 제거하며 오래된 데이터부터 제거해야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A,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A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500196060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CDSR0107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effectLst/>
                          <a:latin typeface="+mn-lt"/>
                        </a:rPr>
                        <a:t>임무 일정 관리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Vision Cube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의 임무 일정을 관리해야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A,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A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576461397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CDSR0108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effectLst/>
                          <a:latin typeface="+mn-lt"/>
                        </a:rPr>
                        <a:t>임무 일정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</a:t>
                      </a:r>
                      <a:r>
                        <a:rPr lang="ko-KR" altLang="en-US" sz="900" kern="0" spc="0" dirty="0" err="1">
                          <a:effectLst/>
                          <a:latin typeface="+mn-lt"/>
                        </a:rPr>
                        <a:t>지상국의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 명령에 따라 임무 일정을 수행해야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  <a:latin typeface="+mn-lt"/>
                        </a:rPr>
                        <a:t>A, 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A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3550806132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CDSR0109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effectLst/>
                          <a:latin typeface="+mn-lt"/>
                        </a:rPr>
                        <a:t>오류 대처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운용상의 에러 발생 시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,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데이터를 모두 저장하고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,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재부팅을 시도해야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A,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A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671551422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CDSR0110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전력 관리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배터리의 잔량이 부족하면 각 시스템의 임무를 중단하고 배터리를 충전해야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A,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A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CDSR0111</a:t>
                      </a:r>
                      <a:endParaRPr kumimoji="0" lang="en-US" altLang="ko-KR" sz="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온도</a:t>
                      </a:r>
                      <a:r>
                        <a:rPr lang="ko-KR" altLang="en-US" sz="900" kern="0" spc="0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관리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C&amp;DHS</a:t>
                      </a:r>
                      <a:r>
                        <a:rPr lang="ko-KR" altLang="en-US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는 각 보드에 장착된 온도센서로부터 온도데이터를 수집하여 위성의 온도를 모니터링해야 한다</a:t>
                      </a:r>
                      <a:r>
                        <a:rPr lang="en-US" altLang="ko-KR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kern="0" spc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A,</a:t>
                      </a:r>
                      <a:r>
                        <a:rPr lang="en-US" sz="900" kern="0" spc="0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A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577498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CDSR0112</a:t>
                      </a:r>
                      <a:endParaRPr kumimoji="0" lang="en-US" altLang="ko-KR" sz="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히터 제어</a:t>
                      </a: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C&amp;DHS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는</a:t>
                      </a:r>
                      <a:r>
                        <a:rPr lang="ko-KR" altLang="en-US" sz="900" kern="0" spc="0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위성에 장착된 모든 히터의 </a:t>
                      </a:r>
                      <a:r>
                        <a:rPr lang="en-US" altLang="ko-KR" sz="900" kern="0" spc="0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On/Off</a:t>
                      </a:r>
                      <a:r>
                        <a:rPr lang="ko-KR" altLang="en-US" sz="900" kern="0" spc="0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를 제어해야 한다</a:t>
                      </a:r>
                      <a:r>
                        <a:rPr lang="en-US" altLang="ko-KR" sz="900" kern="0" spc="0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A,</a:t>
                      </a:r>
                      <a:r>
                        <a:rPr lang="en-US" sz="900" kern="0" spc="0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A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362749740"/>
                  </a:ext>
                </a:extLst>
              </a:tr>
              <a:tr h="212184">
                <a:tc gridSpan="5"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성능</a:t>
                      </a:r>
                      <a:endParaRPr kumimoji="0" lang="en-US" altLang="ko-KR" sz="9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CDSR0201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C&amp;DHS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전력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의 소모전력은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1W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이하여야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I, 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I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645893527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CDSR0202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Clock speed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의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Clock speed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40MHz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이상이어야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I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I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2184">
                <a:tc gridSpan="5"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구성</a:t>
                      </a:r>
                      <a:endParaRPr kumimoji="0" lang="en-US" altLang="ko-KR" sz="9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724422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CDSR0301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  <a:latin typeface="+mn-lt"/>
                        </a:rPr>
                        <a:t>Support SD card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2GB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이상의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SD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카드를 지원해야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  <a:latin typeface="+mn-lt"/>
                        </a:rPr>
                        <a:t>I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I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955059859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CDSR0302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Code Storage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768KB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이상의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Code Storage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를 가져야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  <a:latin typeface="+mn-lt"/>
                        </a:rPr>
                        <a:t>I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I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828203420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CDSR0303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RAM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144KB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이상의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RAM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을 가져야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I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I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489205307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CDSR0304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  <a:latin typeface="+mn-lt"/>
                        </a:rPr>
                        <a:t>Data Storage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2MB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이상의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Data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저장 용량을 가져야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I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I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3676473876"/>
                  </a:ext>
                </a:extLst>
              </a:tr>
              <a:tr h="212184">
                <a:tc gridSpan="5"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인터페이스</a:t>
                      </a:r>
                      <a:endParaRPr kumimoji="0" lang="en-US" altLang="ko-KR" sz="9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779252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609496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effectLst/>
                          <a:latin typeface="+mn-lt"/>
                        </a:rPr>
                        <a:t>CDSR0501</a:t>
                      </a:r>
                      <a:endParaRPr lang="en-US" sz="6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effectLst/>
                          <a:latin typeface="+mn-lt"/>
                        </a:rPr>
                        <a:t>C&amp;DHS Interface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C&amp;DHS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는 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I2C, UART </a:t>
                      </a:r>
                      <a:r>
                        <a:rPr lang="ko-KR" altLang="en-US" sz="900" kern="0" spc="0" dirty="0">
                          <a:effectLst/>
                          <a:latin typeface="+mn-lt"/>
                        </a:rPr>
                        <a:t>인터페이스를 가져야 한다</a:t>
                      </a:r>
                      <a:r>
                        <a:rPr lang="en-US" altLang="ko-KR" sz="900" kern="0" spc="0" dirty="0">
                          <a:effectLst/>
                          <a:latin typeface="+mn-lt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+mn-lt"/>
                        </a:rPr>
                        <a:t>I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I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73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CDSR0502</a:t>
                      </a:r>
                    </a:p>
                  </a:txBody>
                  <a:tcPr marL="55189" marR="55189" marT="15258" marB="15258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C&amp;DHS ADC</a:t>
                      </a:r>
                    </a:p>
                  </a:txBody>
                  <a:tcPr marL="55189" marR="55189" marT="15258" marB="15258" anchor="ctr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C&amp;DHS</a:t>
                      </a:r>
                      <a:r>
                        <a:rPr lang="ko-KR" altLang="en-US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는 온도 센서 정보 수집을 위한 </a:t>
                      </a:r>
                      <a:r>
                        <a:rPr lang="en-US" altLang="ko-KR" sz="9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ADC</a:t>
                      </a:r>
                      <a:r>
                        <a:rPr lang="en-US" altLang="ko-KR" sz="900" kern="0" spc="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900" kern="0" spc="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인터페이스를 가져야 한다</a:t>
                      </a:r>
                      <a:r>
                        <a:rPr lang="en-US" altLang="ko-KR" sz="900" kern="0" spc="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kern="0" spc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I</a:t>
                      </a:r>
                    </a:p>
                  </a:txBody>
                  <a:tcPr marL="55189" marR="55189" marT="15258" marB="15258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I</a:t>
                      </a:r>
                    </a:p>
                  </a:txBody>
                  <a:tcPr marL="55189" marR="55189" marT="15258" marB="15258" anchor="ctr"/>
                </a:tc>
                <a:extLst>
                  <a:ext uri="{0D108BD9-81ED-4DB2-BD59-A6C34878D82A}">
                    <a16:rowId xmlns:a16="http://schemas.microsoft.com/office/drawing/2014/main" val="2037446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4240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PDR Action Items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970522"/>
              </p:ext>
            </p:extLst>
          </p:nvPr>
        </p:nvGraphicFramePr>
        <p:xfrm>
          <a:off x="225942" y="980730"/>
          <a:ext cx="8652050" cy="440711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58489">
                  <a:extLst>
                    <a:ext uri="{9D8B030D-6E8A-4147-A177-3AD203B41FA5}">
                      <a16:colId xmlns:a16="http://schemas.microsoft.com/office/drawing/2014/main" val="3990627559"/>
                    </a:ext>
                  </a:extLst>
                </a:gridCol>
                <a:gridCol w="580398">
                  <a:extLst>
                    <a:ext uri="{9D8B030D-6E8A-4147-A177-3AD203B41FA5}">
                      <a16:colId xmlns:a16="http://schemas.microsoft.com/office/drawing/2014/main" val="2919071995"/>
                    </a:ext>
                  </a:extLst>
                </a:gridCol>
                <a:gridCol w="4046357">
                  <a:extLst>
                    <a:ext uri="{9D8B030D-6E8A-4147-A177-3AD203B41FA5}">
                      <a16:colId xmlns:a16="http://schemas.microsoft.com/office/drawing/2014/main" val="164867336"/>
                    </a:ext>
                  </a:extLst>
                </a:gridCol>
                <a:gridCol w="571866">
                  <a:extLst>
                    <a:ext uri="{9D8B030D-6E8A-4147-A177-3AD203B41FA5}">
                      <a16:colId xmlns:a16="http://schemas.microsoft.com/office/drawing/2014/main" val="388602341"/>
                    </a:ext>
                  </a:extLst>
                </a:gridCol>
                <a:gridCol w="2384876">
                  <a:extLst>
                    <a:ext uri="{9D8B030D-6E8A-4147-A177-3AD203B41FA5}">
                      <a16:colId xmlns:a16="http://schemas.microsoft.com/office/drawing/2014/main" val="3092259929"/>
                    </a:ext>
                  </a:extLst>
                </a:gridCol>
                <a:gridCol w="610064">
                  <a:extLst>
                    <a:ext uri="{9D8B030D-6E8A-4147-A177-3AD203B41FA5}">
                      <a16:colId xmlns:a16="http://schemas.microsoft.com/office/drawing/2014/main" val="1609128882"/>
                    </a:ext>
                  </a:extLst>
                </a:gridCol>
              </a:tblGrid>
              <a:tr h="27513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번호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파트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 err="1">
                          <a:effectLst/>
                          <a:latin typeface="+mn-lt"/>
                        </a:rPr>
                        <a:t>검토사항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담당자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300" dirty="0">
                          <a:latin typeface="+mn-lt"/>
                        </a:rPr>
                        <a:t>해결방안</a:t>
                      </a: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상태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2090659334"/>
                  </a:ext>
                </a:extLst>
              </a:tr>
              <a:tr h="6416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1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>
                          <a:effectLst/>
                          <a:latin typeface="+mn-lt"/>
                        </a:rPr>
                        <a:t>미션 데이터 저장 구조 고려 필요</a:t>
                      </a:r>
                      <a:r>
                        <a:rPr lang="en-US" altLang="ko-KR" sz="1300" u="none" strike="noStrike">
                          <a:effectLst/>
                          <a:latin typeface="+mn-lt"/>
                        </a:rPr>
                        <a:t>.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 err="1">
                          <a:effectLst/>
                          <a:latin typeface="+mn-lt"/>
                        </a:rPr>
                        <a:t>김이삭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300" dirty="0">
                          <a:latin typeface="+mn-lt"/>
                        </a:rPr>
                        <a:t>데이터 핸들링을 위해 각각의 미션 데이터를 자체 정의 파일로 분할 관리</a:t>
                      </a:r>
                      <a:endParaRPr lang="en-US" altLang="ko-KR" sz="1300" dirty="0">
                        <a:latin typeface="+mn-lt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Closed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3532021534"/>
                  </a:ext>
                </a:extLst>
              </a:tr>
              <a:tr h="4300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2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데이터가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full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이 된 경우 처리 방법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.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 err="1">
                          <a:effectLst/>
                          <a:latin typeface="+mn-lt"/>
                        </a:rPr>
                        <a:t>김이삭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300" dirty="0">
                          <a:latin typeface="+mn-lt"/>
                        </a:rPr>
                        <a:t>중복 데이터 병합 및 오래된 데이터 삭제</a:t>
                      </a: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Closed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2768199452"/>
                  </a:ext>
                </a:extLst>
              </a:tr>
              <a:tr h="4300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3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Task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가 불리는 주기가 재검토 필요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(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너무 자주 불림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) 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김현근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Event-trigger</a:t>
                      </a:r>
                      <a:r>
                        <a:rPr lang="en-US" altLang="ko-KR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  <a:r>
                        <a:rPr lang="ko-KR" alt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방식을 추가하여 기본 호출 빈도를 낮춤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Closed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3807257972"/>
                  </a:ext>
                </a:extLst>
              </a:tr>
              <a:tr h="8532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4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 우선순위 결정에 빈도가 높은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Task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를 상위로 올리는 것도 고려해 볼 것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. (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다목적위성의 경우 우선순위는 빈도가 높은 것이 상위 였음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.)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김현근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RTOS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의 스케줄러에서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Task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들의 호출빈도와 우선순위를 바탕으로 새로운 우선순위를 동적을 할당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Closed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3369561664"/>
                  </a:ext>
                </a:extLst>
              </a:tr>
              <a:tr h="4300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5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사용하는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MCU (Cortex M4)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의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heritage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가 충분한가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?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김현근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Cortex M4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시리즈는 실제 위성에서도 사용되는 검증된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MCU</a:t>
                      </a: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Closed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2645585850"/>
                  </a:ext>
                </a:extLst>
              </a:tr>
              <a:tr h="4300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시스템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Fault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에 대한 관리방법 또는 운용 개념 확립이 필요함 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(</a:t>
                      </a:r>
                      <a:r>
                        <a:rPr lang="ko-KR" altLang="en-US" sz="1300" u="none" strike="noStrike" dirty="0">
                          <a:effectLst/>
                          <a:latin typeface="+mn-lt"/>
                        </a:rPr>
                        <a:t>예</a:t>
                      </a:r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; Fault manager)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김현근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Open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584914933"/>
                  </a:ext>
                </a:extLst>
              </a:tr>
              <a:tr h="6416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DMA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를 위한 추가적인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RAM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재검토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김현근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MCU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내부의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Memory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만으로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DMA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구성 가능하도록 한번에 전송하는 데이터 양을 조절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Closed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73950843"/>
                  </a:ext>
                </a:extLst>
              </a:tr>
              <a:tr h="27513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8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+mn-lt"/>
                        </a:rPr>
                        <a:t>C&amp;DHS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SD</a:t>
                      </a:r>
                      <a:r>
                        <a:rPr lang="en-US" altLang="ko-KR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Card</a:t>
                      </a:r>
                      <a:r>
                        <a:rPr lang="ko-KR" alt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포맷 검토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김이삭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6436" marR="6436" marT="64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Open</a:t>
                      </a:r>
                    </a:p>
                  </a:txBody>
                  <a:tcPr marL="6436" marR="6436" marT="6436" marB="0" anchor="ctr"/>
                </a:tc>
                <a:extLst>
                  <a:ext uri="{0D108BD9-81ED-4DB2-BD59-A6C34878D82A}">
                    <a16:rowId xmlns:a16="http://schemas.microsoft.com/office/drawing/2014/main" val="1623316359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25942" y="5636908"/>
            <a:ext cx="601369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/>
              <a:t>6 :</a:t>
            </a:r>
            <a:r>
              <a:rPr lang="ko-KR" altLang="en-US" sz="1300" dirty="0"/>
              <a:t> 설계된 보드에서 전체 프로그램을 올린 후 </a:t>
            </a:r>
            <a:r>
              <a:rPr lang="en-US" altLang="ko-KR" sz="1300" dirty="0"/>
              <a:t>Fault Manager</a:t>
            </a:r>
            <a:r>
              <a:rPr lang="ko-KR" altLang="en-US" sz="1300" dirty="0"/>
              <a:t>를 보강</a:t>
            </a:r>
            <a:r>
              <a:rPr lang="en-US" altLang="ko-KR" sz="1300" dirty="0"/>
              <a:t>( ~ 2016-09-06)</a:t>
            </a:r>
          </a:p>
          <a:p>
            <a:r>
              <a:rPr lang="en-US" altLang="ko-KR" sz="1300" dirty="0"/>
              <a:t>8 : </a:t>
            </a:r>
            <a:r>
              <a:rPr lang="ko-KR" altLang="en-US" sz="1300" dirty="0"/>
              <a:t>설계된 보드의 </a:t>
            </a:r>
            <a:r>
              <a:rPr lang="en-US" altLang="ko-KR" sz="1300" dirty="0"/>
              <a:t>SD Card </a:t>
            </a:r>
            <a:r>
              <a:rPr lang="ko-KR" altLang="en-US" sz="1300" dirty="0"/>
              <a:t>포트를 이용하여 포맷 검토</a:t>
            </a:r>
            <a:r>
              <a:rPr lang="en-US" altLang="ko-KR" sz="1300" dirty="0"/>
              <a:t>( ~ 2016-08-30)</a:t>
            </a:r>
          </a:p>
        </p:txBody>
      </p:sp>
    </p:spTree>
    <p:extLst>
      <p:ext uri="{BB962C8B-B14F-4D97-AF65-F5344CB8AC3E}">
        <p14:creationId xmlns:p14="http://schemas.microsoft.com/office/powerpoint/2010/main" val="1704139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1"/>
          <p:cNvSpPr>
            <a:spLocks noGrp="1"/>
          </p:cNvSpPr>
          <p:nvPr>
            <p:ph type="title"/>
          </p:nvPr>
        </p:nvSpPr>
        <p:spPr>
          <a:noFill/>
          <a:ln w="9525" cap="flat" cmpd="sng" algn="ctr">
            <a:noFill/>
            <a:prstDash val="solid"/>
            <a:round/>
          </a:ln>
        </p:spPr>
        <p:txBody>
          <a:bodyPr vert="horz" wrap="square" lIns="71931" tIns="35966" rIns="71931" bIns="35966" rtlCol="0" anchor="ctr">
            <a:noAutofit/>
          </a:bodyPr>
          <a:lstStyle/>
          <a:p>
            <a:pPr algn="l" defTabSz="791214">
              <a:spcAft>
                <a:spcPct val="0"/>
              </a:spcAft>
              <a:defRPr lang="ko-KR" altLang="en-US"/>
            </a:pPr>
            <a:r>
              <a:rPr lang="en-US" altLang="ko-KR" sz="3046" b="1" dirty="0">
                <a:solidFill>
                  <a:srgbClr val="413787">
                    <a:alpha val="100000"/>
                  </a:srgbClr>
                </a:solidFill>
                <a:latin typeface="Calibri"/>
                <a:ea typeface="맑은 고딕"/>
                <a:sym typeface="함초롬돋움"/>
              </a:rPr>
              <a:t>CDR </a:t>
            </a:r>
            <a:r>
              <a:rPr lang="ko-KR" altLang="en-US" sz="3046" b="1" dirty="0">
                <a:solidFill>
                  <a:srgbClr val="413787">
                    <a:alpha val="100000"/>
                  </a:srgbClr>
                </a:solidFill>
                <a:latin typeface="Calibri"/>
                <a:ea typeface="맑은 고딕"/>
                <a:sym typeface="함초롬돋움"/>
              </a:rPr>
              <a:t>주요 수행내용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보드 상세 설계</a:t>
            </a:r>
            <a:endParaRPr lang="en-US" altLang="ko-KR" dirty="0"/>
          </a:p>
          <a:p>
            <a:pPr lvl="1"/>
            <a:r>
              <a:rPr lang="en-US" altLang="ko-KR" dirty="0"/>
              <a:t>S-band</a:t>
            </a:r>
            <a:r>
              <a:rPr lang="ko-KR" altLang="en-US" dirty="0"/>
              <a:t>를 보드에 탑재하기 위해 </a:t>
            </a:r>
            <a:r>
              <a:rPr lang="en-US" altLang="ko-KR" dirty="0"/>
              <a:t>MCU</a:t>
            </a:r>
            <a:r>
              <a:rPr lang="ko-KR" altLang="en-US" dirty="0"/>
              <a:t> 변경</a:t>
            </a:r>
            <a:endParaRPr lang="en-US" altLang="ko-KR" dirty="0"/>
          </a:p>
          <a:p>
            <a:pPr lvl="1"/>
            <a:r>
              <a:rPr lang="ko-KR" altLang="en-US" dirty="0"/>
              <a:t>요구조건과 분석을 토대로 보드 및 인터페이스 설계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FSW </a:t>
            </a:r>
            <a:r>
              <a:rPr lang="ko-KR" altLang="en-US" dirty="0"/>
              <a:t>설계</a:t>
            </a:r>
            <a:endParaRPr lang="en-US" altLang="ko-KR" dirty="0"/>
          </a:p>
          <a:p>
            <a:pPr lvl="1"/>
            <a:r>
              <a:rPr lang="en-US" altLang="ko-KR" dirty="0"/>
              <a:t>FSW</a:t>
            </a:r>
            <a:r>
              <a:rPr lang="ko-KR" altLang="en-US" dirty="0"/>
              <a:t>를 </a:t>
            </a:r>
            <a:r>
              <a:rPr lang="en-US" altLang="ko-KR" dirty="0"/>
              <a:t>Task Manager</a:t>
            </a:r>
            <a:r>
              <a:rPr lang="ko-KR" altLang="en-US" dirty="0"/>
              <a:t>와 </a:t>
            </a:r>
            <a:r>
              <a:rPr lang="en-US" altLang="ko-KR" dirty="0"/>
              <a:t>3</a:t>
            </a:r>
            <a:r>
              <a:rPr lang="ko-KR" altLang="en-US" dirty="0"/>
              <a:t>개의 </a:t>
            </a:r>
            <a:r>
              <a:rPr lang="en-US" altLang="ko-KR" dirty="0"/>
              <a:t>Module</a:t>
            </a:r>
            <a:r>
              <a:rPr lang="ko-KR" altLang="en-US" dirty="0"/>
              <a:t>을 통해 각 기능을 수행하도록 설계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데이터 패킷 정의</a:t>
            </a:r>
            <a:endParaRPr lang="en-US" altLang="ko-KR" dirty="0"/>
          </a:p>
          <a:p>
            <a:pPr lvl="1"/>
            <a:r>
              <a:rPr lang="ko-KR" altLang="en-US" dirty="0"/>
              <a:t>각 파트의 서브시스템과의 통신을 위해 필요 데이터 정보를 수집</a:t>
            </a:r>
            <a:endParaRPr lang="en-US" altLang="ko-KR" dirty="0"/>
          </a:p>
          <a:p>
            <a:pPr lvl="1"/>
            <a:r>
              <a:rPr lang="ko-KR" altLang="en-US" dirty="0"/>
              <a:t>위의 정보를 바탕으로 수집 및 전송 데이터 패킷을 설정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데이터 패킷 통신 기능 테스트</a:t>
            </a:r>
            <a:endParaRPr lang="en-US" altLang="ko-KR" dirty="0"/>
          </a:p>
          <a:p>
            <a:pPr lvl="1"/>
            <a:r>
              <a:rPr lang="en-US" altLang="ko-KR" dirty="0"/>
              <a:t>UART, I2C, ADC</a:t>
            </a:r>
            <a:r>
              <a:rPr lang="ko-KR" altLang="en-US" dirty="0"/>
              <a:t>를 </a:t>
            </a:r>
            <a:r>
              <a:rPr lang="en-US" altLang="ko-KR" dirty="0"/>
              <a:t>DMA</a:t>
            </a:r>
            <a:r>
              <a:rPr lang="ko-KR" altLang="en-US" dirty="0"/>
              <a:t>를 활용하여 주어진 패킷 전송을 수행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9840900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84392" tIns="84392" rIns="84392" bIns="84392" rtlCol="0" anchor="t" anchorCtr="0">
            <a:noAutofit/>
          </a:bodyPr>
          <a:lstStyle/>
          <a:p>
            <a:r>
              <a:rPr lang="en-US" altLang="ko" dirty="0"/>
              <a:t>PDR </a:t>
            </a:r>
            <a:r>
              <a:rPr lang="ko" altLang="en-US" dirty="0"/>
              <a:t>이후 변경사항</a:t>
            </a:r>
          </a:p>
        </p:txBody>
      </p:sp>
      <p:graphicFrame>
        <p:nvGraphicFramePr>
          <p:cNvPr id="6" name="내용 개체 틀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4668457"/>
              </p:ext>
            </p:extLst>
          </p:nvPr>
        </p:nvGraphicFramePr>
        <p:xfrm>
          <a:off x="214849" y="980729"/>
          <a:ext cx="8663142" cy="498639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20223">
                  <a:extLst>
                    <a:ext uri="{9D8B030D-6E8A-4147-A177-3AD203B41FA5}">
                      <a16:colId xmlns:a16="http://schemas.microsoft.com/office/drawing/2014/main" val="2634361231"/>
                    </a:ext>
                  </a:extLst>
                </a:gridCol>
                <a:gridCol w="2560969">
                  <a:extLst>
                    <a:ext uri="{9D8B030D-6E8A-4147-A177-3AD203B41FA5}">
                      <a16:colId xmlns:a16="http://schemas.microsoft.com/office/drawing/2014/main" val="31683040"/>
                    </a:ext>
                  </a:extLst>
                </a:gridCol>
                <a:gridCol w="2578632">
                  <a:extLst>
                    <a:ext uri="{9D8B030D-6E8A-4147-A177-3AD203B41FA5}">
                      <a16:colId xmlns:a16="http://schemas.microsoft.com/office/drawing/2014/main" val="4181709158"/>
                    </a:ext>
                  </a:extLst>
                </a:gridCol>
                <a:gridCol w="2203318">
                  <a:extLst>
                    <a:ext uri="{9D8B030D-6E8A-4147-A177-3AD203B41FA5}">
                      <a16:colId xmlns:a16="http://schemas.microsoft.com/office/drawing/2014/main" val="2081813316"/>
                    </a:ext>
                  </a:extLst>
                </a:gridCol>
              </a:tblGrid>
              <a:tr h="27986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변경사항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PDR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b="0" dirty="0">
                          <a:latin typeface="+mn-lt"/>
                        </a:rPr>
                        <a:t>CDR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변경사유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3440228579"/>
                  </a:ext>
                </a:extLst>
              </a:tr>
              <a:tr h="6723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보드 설계</a:t>
                      </a:r>
                      <a:r>
                        <a:rPr lang="en-US" altLang="ko-KR" sz="1200" baseline="0" dirty="0">
                          <a:latin typeface="+mn-lt"/>
                        </a:rPr>
                        <a:t> – </a:t>
                      </a:r>
                      <a:r>
                        <a:rPr lang="ko-KR" altLang="en-US" sz="1200" baseline="0" dirty="0">
                          <a:latin typeface="+mn-lt"/>
                        </a:rPr>
                        <a:t>인터페이스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1200" b="0" dirty="0">
                          <a:effectLst/>
                          <a:latin typeface="+mn-lt"/>
                        </a:rPr>
                        <a:t>온도센서를 바로 연결</a:t>
                      </a:r>
                      <a:r>
                        <a:rPr lang="en-US" altLang="ko-KR" sz="1200" b="0" dirty="0">
                          <a:effectLst/>
                          <a:latin typeface="+mn-lt"/>
                        </a:rPr>
                        <a:t>,</a:t>
                      </a:r>
                      <a:r>
                        <a:rPr lang="en-US" altLang="ko-KR" sz="1200" b="0" baseline="0" dirty="0">
                          <a:effectLst/>
                          <a:latin typeface="+mn-lt"/>
                        </a:rPr>
                        <a:t> PWM </a:t>
                      </a:r>
                      <a:r>
                        <a:rPr lang="ko-KR" altLang="en-US" sz="1200" b="0" baseline="0" dirty="0">
                          <a:effectLst/>
                          <a:latin typeface="+mn-lt"/>
                        </a:rPr>
                        <a:t>존재</a:t>
                      </a:r>
                      <a:r>
                        <a:rPr lang="en-US" altLang="ko-KR" sz="1200" b="0" baseline="0" dirty="0">
                          <a:effectLst/>
                          <a:latin typeface="+mn-lt"/>
                        </a:rPr>
                        <a:t>, Serial, SRAM </a:t>
                      </a:r>
                      <a:r>
                        <a:rPr lang="ko-KR" altLang="en-US" sz="1200" b="0" baseline="0" dirty="0">
                          <a:effectLst/>
                          <a:latin typeface="+mn-lt"/>
                        </a:rPr>
                        <a:t>존재</a:t>
                      </a:r>
                      <a:endParaRPr lang="en-US" sz="1200" b="0" dirty="0">
                        <a:effectLst/>
                        <a:latin typeface="+mn-lt"/>
                      </a:endParaRPr>
                    </a:p>
                  </a:txBody>
                  <a:tcPr marL="0" marR="162319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온도센서를 </a:t>
                      </a:r>
                      <a:r>
                        <a:rPr lang="en-US" altLang="ko-KR" sz="1200" dirty="0">
                          <a:latin typeface="+mn-lt"/>
                        </a:rPr>
                        <a:t>ADC</a:t>
                      </a:r>
                      <a:r>
                        <a:rPr lang="ko-KR" altLang="en-US" sz="1200" dirty="0">
                          <a:latin typeface="+mn-lt"/>
                        </a:rPr>
                        <a:t>를 통해 연결</a:t>
                      </a:r>
                      <a:r>
                        <a:rPr lang="en-US" altLang="ko-KR" sz="1200" dirty="0">
                          <a:latin typeface="+mn-lt"/>
                        </a:rPr>
                        <a:t>, PWM</a:t>
                      </a:r>
                      <a:r>
                        <a:rPr lang="ko-KR" altLang="en-US" sz="1200" dirty="0">
                          <a:latin typeface="+mn-lt"/>
                        </a:rPr>
                        <a:t> 제거</a:t>
                      </a:r>
                      <a:r>
                        <a:rPr lang="en-US" altLang="ko-KR" sz="1200" dirty="0">
                          <a:latin typeface="+mn-lt"/>
                        </a:rPr>
                        <a:t>, Serial</a:t>
                      </a:r>
                      <a:r>
                        <a:rPr lang="ko-KR" altLang="en-US" sz="1200" dirty="0">
                          <a:latin typeface="+mn-lt"/>
                        </a:rPr>
                        <a:t>을 </a:t>
                      </a:r>
                      <a:r>
                        <a:rPr lang="en-US" altLang="ko-KR" sz="1200" dirty="0">
                          <a:latin typeface="+mn-lt"/>
                        </a:rPr>
                        <a:t>UART</a:t>
                      </a:r>
                      <a:r>
                        <a:rPr lang="ko-KR" altLang="en-US" sz="1200" dirty="0" err="1">
                          <a:latin typeface="+mn-lt"/>
                        </a:rPr>
                        <a:t>로</a:t>
                      </a:r>
                      <a:r>
                        <a:rPr lang="ko-KR" altLang="en-US" sz="1200" dirty="0">
                          <a:latin typeface="+mn-lt"/>
                        </a:rPr>
                        <a:t> 확정</a:t>
                      </a:r>
                      <a:endParaRPr lang="en-US" altLang="ko-KR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잘못 설계되었던 부분들을 제거 및 변경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369562218"/>
                  </a:ext>
                </a:extLst>
              </a:tr>
              <a:tr h="868612">
                <a:tc>
                  <a:txBody>
                    <a:bodyPr/>
                    <a:lstStyle/>
                    <a:p>
                      <a:pPr marL="0" marR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요구조건 </a:t>
                      </a:r>
                      <a:r>
                        <a:rPr lang="en-US" altLang="ko-KR" sz="12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– </a:t>
                      </a:r>
                      <a:r>
                        <a:rPr lang="ko-KR" altLang="en-US" sz="1200" kern="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데이터 보존</a:t>
                      </a:r>
                      <a:endParaRPr lang="en-US" altLang="ko-KR" sz="12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데이터 메모리 초과시 지상국 명령 대기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데이터 메모리 초과시 중복 데이터</a:t>
                      </a:r>
                      <a:r>
                        <a:rPr lang="ko-KR" altLang="en-US" sz="1200" baseline="0" dirty="0">
                          <a:latin typeface="+mn-lt"/>
                        </a:rPr>
                        <a:t> 병합</a:t>
                      </a:r>
                      <a:r>
                        <a:rPr lang="en-US" altLang="ko-KR" sz="1200" baseline="0" dirty="0">
                          <a:latin typeface="+mn-lt"/>
                        </a:rPr>
                        <a:t>, </a:t>
                      </a:r>
                      <a:r>
                        <a:rPr lang="ko-KR" altLang="en-US" sz="1200" baseline="0" dirty="0">
                          <a:latin typeface="+mn-lt"/>
                        </a:rPr>
                        <a:t>오래된 데이터 삭제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지상국과 연결이 되면 데이터 전송을 통해 데이터 메모리가 비워지게 되기 때문에 요구조건이 말이 안되어서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4035455633"/>
                  </a:ext>
                </a:extLst>
              </a:tr>
              <a:tr h="6723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Task </a:t>
                      </a:r>
                      <a:r>
                        <a:rPr lang="ko-KR" altLang="en-US" sz="1200" dirty="0">
                          <a:latin typeface="+mn-lt"/>
                        </a:rPr>
                        <a:t>별 빈도 및 우선순위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10, 20, 40 Hz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1, 2, 3 Hz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각 </a:t>
                      </a:r>
                      <a:r>
                        <a:rPr lang="en-US" altLang="ko-KR" sz="1200" dirty="0">
                          <a:latin typeface="+mn-lt"/>
                        </a:rPr>
                        <a:t>Task</a:t>
                      </a:r>
                      <a:r>
                        <a:rPr lang="ko-KR" altLang="en-US" sz="1200" dirty="0">
                          <a:latin typeface="+mn-lt"/>
                        </a:rPr>
                        <a:t>가 너무 자주 호출되며</a:t>
                      </a:r>
                      <a:r>
                        <a:rPr lang="en-US" altLang="ko-KR" sz="1200" dirty="0">
                          <a:latin typeface="+mn-lt"/>
                        </a:rPr>
                        <a:t>,</a:t>
                      </a:r>
                      <a:r>
                        <a:rPr lang="en-US" altLang="ko-KR" sz="1200" baseline="0" dirty="0">
                          <a:latin typeface="+mn-lt"/>
                        </a:rPr>
                        <a:t> </a:t>
                      </a:r>
                      <a:r>
                        <a:rPr lang="ko-KR" altLang="en-US" sz="1200" baseline="0" dirty="0">
                          <a:latin typeface="+mn-lt"/>
                        </a:rPr>
                        <a:t>중요 이벤트를 인터럽트로 처리가 가능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23598152"/>
                  </a:ext>
                </a:extLst>
              </a:tr>
              <a:tr h="6723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보드 설계 </a:t>
                      </a:r>
                      <a:r>
                        <a:rPr lang="en-US" altLang="ko-KR" sz="1200" dirty="0">
                          <a:latin typeface="+mn-lt"/>
                        </a:rPr>
                        <a:t>- </a:t>
                      </a:r>
                      <a:r>
                        <a:rPr lang="ko-KR" altLang="en-US" sz="1200" dirty="0">
                          <a:latin typeface="+mn-lt"/>
                        </a:rPr>
                        <a:t>인터페이스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CAN</a:t>
                      </a:r>
                      <a:r>
                        <a:rPr lang="ko-KR" altLang="en-US" sz="1200" dirty="0">
                          <a:latin typeface="+mn-lt"/>
                        </a:rPr>
                        <a:t>을 통한 데이터 전송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UART</a:t>
                      </a:r>
                      <a:r>
                        <a:rPr lang="ko-KR" altLang="en-US" sz="1200" dirty="0">
                          <a:latin typeface="+mn-lt"/>
                        </a:rPr>
                        <a:t>를 통한 데이터 전송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보드간 독자적인 통신망 확보하여 데이터 패킷의 사이즈를 줄이기 위해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2529350390"/>
                  </a:ext>
                </a:extLst>
              </a:tr>
              <a:tr h="47611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보드 설계 </a:t>
                      </a:r>
                      <a:r>
                        <a:rPr lang="en-US" altLang="ko-KR" sz="1200" dirty="0">
                          <a:latin typeface="+mn-lt"/>
                        </a:rPr>
                        <a:t>- MCU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STM32F407VGTx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marL="0" marR="0" lvl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</a:rPr>
                        <a:t>STM32F405RGTx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S-band </a:t>
                      </a:r>
                      <a:r>
                        <a:rPr lang="ko-KR" altLang="en-US" sz="1200" dirty="0">
                          <a:latin typeface="+mn-lt"/>
                        </a:rPr>
                        <a:t>차지 공간으로 인한 </a:t>
                      </a:r>
                      <a:r>
                        <a:rPr lang="en-US" altLang="ko-KR" sz="1200" dirty="0">
                          <a:latin typeface="+mn-lt"/>
                        </a:rPr>
                        <a:t>MCU </a:t>
                      </a:r>
                      <a:r>
                        <a:rPr lang="ko-KR" altLang="en-US" sz="1200" dirty="0">
                          <a:latin typeface="+mn-lt"/>
                        </a:rPr>
                        <a:t>배치 사이즈 부족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4054904818"/>
                  </a:ext>
                </a:extLst>
              </a:tr>
              <a:tr h="6723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알고리즘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 err="1">
                          <a:latin typeface="+mn-lt"/>
                        </a:rPr>
                        <a:t>지상국</a:t>
                      </a:r>
                      <a:r>
                        <a:rPr lang="ko-KR" altLang="en-US" sz="1200" dirty="0">
                          <a:latin typeface="+mn-lt"/>
                        </a:rPr>
                        <a:t> 연결 시 </a:t>
                      </a:r>
                      <a:r>
                        <a:rPr lang="en-US" altLang="ko-KR" sz="1200" dirty="0">
                          <a:latin typeface="+mn-lt"/>
                        </a:rPr>
                        <a:t>CS</a:t>
                      </a:r>
                      <a:r>
                        <a:rPr lang="ko-KR" altLang="en-US" sz="1200" dirty="0">
                          <a:latin typeface="+mn-lt"/>
                        </a:rPr>
                        <a:t>로 데이터 전송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marL="0" marR="0" lvl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+mn-lt"/>
                        </a:rPr>
                        <a:t>위성의 비행 스케쥴을 통한 지상국과의 교신타이밍을 예측하여 교신전에 미리 전송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200" dirty="0">
                          <a:latin typeface="+mn-lt"/>
                        </a:rPr>
                        <a:t>SD</a:t>
                      </a:r>
                      <a:r>
                        <a:rPr lang="en-US" altLang="ko-KR" sz="1200" baseline="0" dirty="0">
                          <a:latin typeface="+mn-lt"/>
                        </a:rPr>
                        <a:t> Card</a:t>
                      </a:r>
                      <a:r>
                        <a:rPr lang="ko-KR" altLang="en-US" sz="1200" baseline="0" dirty="0">
                          <a:latin typeface="+mn-lt"/>
                        </a:rPr>
                        <a:t>와 메모리의 효율적 사용을 위해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4231506496"/>
                  </a:ext>
                </a:extLst>
              </a:tr>
              <a:tr h="6723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요구조건 </a:t>
                      </a:r>
                      <a:r>
                        <a:rPr lang="en-US" altLang="ko-KR" sz="1200" dirty="0">
                          <a:latin typeface="+mn-lt"/>
                        </a:rPr>
                        <a:t>- </a:t>
                      </a:r>
                      <a:r>
                        <a:rPr lang="ko-KR" altLang="en-US" sz="1200" dirty="0">
                          <a:latin typeface="+mn-lt"/>
                        </a:rPr>
                        <a:t>구성</a:t>
                      </a: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큰</a:t>
                      </a:r>
                      <a:r>
                        <a:rPr lang="en-US" altLang="ko-KR" sz="1200" baseline="0" dirty="0">
                          <a:latin typeface="+mn-lt"/>
                        </a:rPr>
                        <a:t> </a:t>
                      </a:r>
                      <a:r>
                        <a:rPr lang="en-US" altLang="ko-KR" sz="1200" dirty="0">
                          <a:latin typeface="+mn-lt"/>
                        </a:rPr>
                        <a:t>RAM &amp; Code Storage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marL="0" marR="0" lvl="0" indent="0" algn="ctr" defTabSz="71932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+mn-lt"/>
                        </a:rPr>
                        <a:t>작은 </a:t>
                      </a:r>
                      <a:r>
                        <a:rPr lang="en-US" altLang="ko-KR" sz="1200" dirty="0">
                          <a:latin typeface="+mn-lt"/>
                        </a:rPr>
                        <a:t>RAM &amp; Code Storage</a:t>
                      </a:r>
                      <a:endParaRPr lang="ko-KR" altLang="en-US" sz="1200" dirty="0">
                        <a:latin typeface="+mn-lt"/>
                      </a:endParaRPr>
                    </a:p>
                  </a:txBody>
                  <a:tcPr marL="77913" marR="77913" marT="38957" marB="38957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latin typeface="+mn-lt"/>
                        </a:rPr>
                        <a:t>최소 요구사항을 예상 코드를 기준으로 재 설계</a:t>
                      </a:r>
                    </a:p>
                  </a:txBody>
                  <a:tcPr marL="77913" marR="77913" marT="38957" marB="38957" anchor="ctr"/>
                </a:tc>
                <a:extLst>
                  <a:ext uri="{0D108BD9-81ED-4DB2-BD59-A6C34878D82A}">
                    <a16:rowId xmlns:a16="http://schemas.microsoft.com/office/drawing/2014/main" val="18978574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9728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77900" tIns="77900" rIns="77900" bIns="77900" rtlCol="0" anchor="t" anchorCtr="0">
            <a:noAutofit/>
          </a:bodyPr>
          <a:lstStyle/>
          <a:p>
            <a:r>
              <a:rPr lang="ko" dirty="0"/>
              <a:t>C&amp;DHS 보드 설계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257" y="1342899"/>
            <a:ext cx="2270170" cy="225649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633" y="3735780"/>
            <a:ext cx="2270169" cy="2219345"/>
          </a:xfrm>
          <a:prstGeom prst="rect">
            <a:avLst/>
          </a:prstGeom>
        </p:spPr>
      </p:pic>
      <p:pic>
        <p:nvPicPr>
          <p:cNvPr id="9" name="내용 개체 틀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72" y="1556773"/>
            <a:ext cx="5212841" cy="408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82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FSW </a:t>
            </a:r>
            <a:r>
              <a:rPr lang="ko-KR" altLang="en-US" dirty="0"/>
              <a:t>설계 </a:t>
            </a:r>
            <a:r>
              <a:rPr lang="en-US" altLang="ko-KR" dirty="0"/>
              <a:t>- FSW </a:t>
            </a:r>
            <a:r>
              <a:rPr lang="ko-KR" altLang="en-US" dirty="0"/>
              <a:t>구조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Task Manager</a:t>
            </a:r>
          </a:p>
          <a:p>
            <a:pPr lvl="1"/>
            <a:r>
              <a:rPr lang="en-US" altLang="ko-KR" dirty="0"/>
              <a:t>FSW</a:t>
            </a:r>
            <a:r>
              <a:rPr lang="ko-KR" altLang="en-US" dirty="0"/>
              <a:t>의 전체 운용 기능을 </a:t>
            </a:r>
            <a:r>
              <a:rPr lang="en-US" altLang="ko-KR" dirty="0"/>
              <a:t>3</a:t>
            </a:r>
            <a:r>
              <a:rPr lang="ko-KR" altLang="en-US" dirty="0"/>
              <a:t>개의 </a:t>
            </a:r>
            <a:r>
              <a:rPr lang="en-US" altLang="ko-KR" dirty="0"/>
              <a:t>Module</a:t>
            </a:r>
            <a:r>
              <a:rPr lang="ko-KR" altLang="en-US" dirty="0"/>
              <a:t>을 통해 수행</a:t>
            </a:r>
            <a:endParaRPr lang="en-US" altLang="ko-KR" dirty="0"/>
          </a:p>
          <a:p>
            <a:pPr lvl="1"/>
            <a:r>
              <a:rPr lang="en-US" altLang="ko-KR" dirty="0"/>
              <a:t>5</a:t>
            </a:r>
            <a:r>
              <a:rPr lang="ko-KR" altLang="en-US" dirty="0"/>
              <a:t>개의 </a:t>
            </a:r>
            <a:r>
              <a:rPr lang="en-US" altLang="ko-KR" dirty="0"/>
              <a:t>Task</a:t>
            </a:r>
            <a:r>
              <a:rPr lang="ko-KR" altLang="en-US" dirty="0"/>
              <a:t>로 구성</a:t>
            </a:r>
            <a:endParaRPr lang="en-US" altLang="ko-KR" dirty="0"/>
          </a:p>
          <a:p>
            <a:pPr lvl="1"/>
            <a:r>
              <a:rPr lang="en-US" altLang="ko-KR" dirty="0"/>
              <a:t>Task</a:t>
            </a:r>
            <a:r>
              <a:rPr lang="ko-KR" altLang="en-US" dirty="0"/>
              <a:t>간의 </a:t>
            </a:r>
            <a:r>
              <a:rPr lang="en-US" altLang="ko-KR" dirty="0"/>
              <a:t>Switching</a:t>
            </a:r>
            <a:r>
              <a:rPr lang="ko-KR" altLang="en-US" dirty="0"/>
              <a:t>을 통해 비행 임무를 관리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Communication Module</a:t>
            </a:r>
          </a:p>
          <a:p>
            <a:pPr lvl="1"/>
            <a:r>
              <a:rPr lang="en-US" altLang="ko-KR" dirty="0"/>
              <a:t>System</a:t>
            </a:r>
            <a:r>
              <a:rPr lang="ko-KR" altLang="en-US" dirty="0"/>
              <a:t>간의 명령 및 데이터 전달 모듈</a:t>
            </a:r>
            <a:endParaRPr lang="en-US" altLang="ko-KR" dirty="0"/>
          </a:p>
          <a:p>
            <a:pPr lvl="2"/>
            <a:r>
              <a:rPr lang="en-US" altLang="ko-KR" dirty="0"/>
              <a:t>Data Management Module</a:t>
            </a:r>
            <a:r>
              <a:rPr lang="ko-KR" altLang="en-US" dirty="0"/>
              <a:t>을 통해 정리된 데이터를 각 </a:t>
            </a:r>
            <a:r>
              <a:rPr lang="en-US" altLang="ko-KR" dirty="0"/>
              <a:t>System</a:t>
            </a:r>
            <a:r>
              <a:rPr lang="ko-KR" altLang="en-US" dirty="0"/>
              <a:t>으로 전달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Data Management Module</a:t>
            </a:r>
          </a:p>
          <a:p>
            <a:pPr lvl="1"/>
            <a:r>
              <a:rPr lang="en-US" altLang="ko-KR" dirty="0"/>
              <a:t>Mission Data </a:t>
            </a:r>
            <a:r>
              <a:rPr lang="ko-KR" altLang="en-US" dirty="0"/>
              <a:t>관리 모듈</a:t>
            </a:r>
            <a:endParaRPr lang="en-US" altLang="ko-KR" dirty="0"/>
          </a:p>
          <a:p>
            <a:pPr lvl="2"/>
            <a:r>
              <a:rPr lang="en-US" altLang="ko-KR" dirty="0"/>
              <a:t>Communication Module</a:t>
            </a:r>
            <a:r>
              <a:rPr lang="ko-KR" altLang="en-US" dirty="0"/>
              <a:t>을 통해 수집된 데이터를 포맷에 맞게 저장 </a:t>
            </a:r>
            <a:endParaRPr lang="en-US" altLang="ko-KR" dirty="0"/>
          </a:p>
          <a:p>
            <a:pPr lvl="2"/>
            <a:r>
              <a:rPr lang="en-US" altLang="ko-KR" dirty="0"/>
              <a:t>SD Card </a:t>
            </a:r>
            <a:r>
              <a:rPr lang="ko-KR" altLang="en-US" dirty="0"/>
              <a:t>잔여 용량에 따라 수집된 데이터 정리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Fault Management Module</a:t>
            </a:r>
          </a:p>
          <a:p>
            <a:pPr lvl="1"/>
            <a:r>
              <a:rPr lang="en-US" altLang="ko-KR" dirty="0"/>
              <a:t>System Fault </a:t>
            </a:r>
            <a:r>
              <a:rPr lang="ko-KR" altLang="en-US" dirty="0"/>
              <a:t>관리 모듈</a:t>
            </a:r>
            <a:endParaRPr lang="en-US" altLang="ko-KR" dirty="0"/>
          </a:p>
          <a:p>
            <a:pPr lvl="2"/>
            <a:r>
              <a:rPr lang="en-US" altLang="ko-KR" dirty="0"/>
              <a:t>Watch Dog Timer, System Reset, </a:t>
            </a:r>
            <a:r>
              <a:rPr lang="ko-KR" altLang="en-US" dirty="0"/>
              <a:t>알려진 </a:t>
            </a:r>
            <a:r>
              <a:rPr lang="en-US" altLang="ko-KR" dirty="0"/>
              <a:t>Fault</a:t>
            </a:r>
            <a:r>
              <a:rPr lang="ko-KR" altLang="en-US" dirty="0"/>
              <a:t>에 대한 관리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1870" y="980730"/>
            <a:ext cx="3566121" cy="189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918995"/>
      </p:ext>
    </p:extLst>
  </p:cSld>
  <p:clrMapOvr>
    <a:masterClrMapping/>
  </p:clrMapOvr>
</p:sld>
</file>

<file path=ppt/theme/theme1.xml><?xml version="1.0" encoding="utf-8"?>
<a:theme xmlns:a="http://schemas.openxmlformats.org/drawingml/2006/main" name="VisionCubePPT">
  <a:themeElements>
    <a:clrScheme name="고려청자">
      <a:dk1>
        <a:sysClr val="windowText" lastClr="000000"/>
      </a:dk1>
      <a:lt1>
        <a:sysClr val="window" lastClr="FFFFFF"/>
      </a:lt1>
      <a:dk2>
        <a:srgbClr val="005466"/>
      </a:dk2>
      <a:lt2>
        <a:srgbClr val="D9F3F4"/>
      </a:lt2>
      <a:accent1>
        <a:srgbClr val="3F949A"/>
      </a:accent1>
      <a:accent2>
        <a:srgbClr val="4764B0"/>
      </a:accent2>
      <a:accent3>
        <a:srgbClr val="4FADD1"/>
      </a:accent3>
      <a:accent4>
        <a:srgbClr val="85B692"/>
      </a:accent4>
      <a:accent5>
        <a:srgbClr val="6B94E2"/>
      </a:accent5>
      <a:accent6>
        <a:srgbClr val="819BAB"/>
      </a:accent6>
      <a:hlink>
        <a:srgbClr val="7C0808"/>
      </a:hlink>
      <a:folHlink>
        <a:srgbClr val="0D35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USCL" id="{FD73750D-133E-47CF-920E-5A42F648706E}" vid="{453F82DD-B8C1-40E7-A952-611747B2ADFB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1961</TotalTime>
  <Words>2205</Words>
  <Application>Microsoft Office PowerPoint</Application>
  <PresentationFormat>화면 슬라이드 쇼(4:3)</PresentationFormat>
  <Paragraphs>646</Paragraphs>
  <Slides>26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5" baseType="lpstr">
      <vt:lpstr>HYGothic-Extra</vt:lpstr>
      <vt:lpstr>HYGothic-Extra</vt:lpstr>
      <vt:lpstr>맑은 고딕</vt:lpstr>
      <vt:lpstr>맑은 고딕</vt:lpstr>
      <vt:lpstr>함초롬돋움</vt:lpstr>
      <vt:lpstr>Arial</vt:lpstr>
      <vt:lpstr>Calibri</vt:lpstr>
      <vt:lpstr>Courier New</vt:lpstr>
      <vt:lpstr>VisionCubePPT</vt:lpstr>
      <vt:lpstr>C&amp;DHS(Command &amp; Data Handling System)</vt:lpstr>
      <vt:lpstr>Contents</vt:lpstr>
      <vt:lpstr>C&amp;DHS 개요</vt:lpstr>
      <vt:lpstr>C&amp;DHS 요구조건</vt:lpstr>
      <vt:lpstr>PDR Action Items</vt:lpstr>
      <vt:lpstr>CDR 주요 수행내용</vt:lpstr>
      <vt:lpstr>PDR 이후 변경사항</vt:lpstr>
      <vt:lpstr>C&amp;DHS 보드 설계</vt:lpstr>
      <vt:lpstr>FSW 설계 - FSW 구조</vt:lpstr>
      <vt:lpstr>FSW 설계 - TASK 별 우선순위 및 빈도</vt:lpstr>
      <vt:lpstr>FSW 설계 - 운용 모드별 TASK 동작</vt:lpstr>
      <vt:lpstr>FSW 설계 - TASK 별 알고리즘 (1) </vt:lpstr>
      <vt:lpstr>FSW 설계 - TASK 별 알고리즘 (2)</vt:lpstr>
      <vt:lpstr>FSW 설계 - TASK 별 알고리즘 (3) </vt:lpstr>
      <vt:lpstr>FSW 설계 - TASK 별 알고리즘 (4) </vt:lpstr>
      <vt:lpstr>Data Handling - Mission Data 관리</vt:lpstr>
      <vt:lpstr>Data Handling - Data packet (1)</vt:lpstr>
      <vt:lpstr>Data Handling - Data packet (2)</vt:lpstr>
      <vt:lpstr>Data Handling - Data packet (3)</vt:lpstr>
      <vt:lpstr>Data Handling - Data packet (4)</vt:lpstr>
      <vt:lpstr>Data Handling - Data packet (4)</vt:lpstr>
      <vt:lpstr>UART, ADC, I2C 활용 및 검증</vt:lpstr>
      <vt:lpstr>기능 시험 계획</vt:lpstr>
      <vt:lpstr>문서 관리</vt:lpstr>
      <vt:lpstr>위험요소 관리</vt:lpstr>
      <vt:lpstr>향후 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C&amp;DHS(Command &amp; Data Handling System)</dc:title>
  <dc:creator>김현근</dc:creator>
  <cp:lastModifiedBy>김현근</cp:lastModifiedBy>
  <cp:revision>312</cp:revision>
  <dcterms:created xsi:type="dcterms:W3CDTF">2016-02-14T08:30:47Z</dcterms:created>
  <dcterms:modified xsi:type="dcterms:W3CDTF">2016-08-02T21:47:56Z</dcterms:modified>
</cp:coreProperties>
</file>

<file path=docProps/thumbnail.jpeg>
</file>